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9" r:id="rId4"/>
    <p:sldId id="270" r:id="rId5"/>
    <p:sldId id="267" r:id="rId6"/>
    <p:sldId id="290" r:id="rId7"/>
    <p:sldId id="264" r:id="rId8"/>
    <p:sldId id="265" r:id="rId9"/>
    <p:sldId id="282" r:id="rId10"/>
    <p:sldId id="284" r:id="rId11"/>
    <p:sldId id="281" r:id="rId12"/>
    <p:sldId id="283" r:id="rId13"/>
    <p:sldId id="280" r:id="rId14"/>
    <p:sldId id="276" r:id="rId15"/>
    <p:sldId id="266" r:id="rId16"/>
    <p:sldId id="279" r:id="rId17"/>
    <p:sldId id="271" r:id="rId18"/>
    <p:sldId id="285" r:id="rId19"/>
    <p:sldId id="274" r:id="rId20"/>
    <p:sldId id="278" r:id="rId21"/>
    <p:sldId id="289" r:id="rId22"/>
    <p:sldId id="273" r:id="rId23"/>
    <p:sldId id="286" r:id="rId24"/>
    <p:sldId id="272" r:id="rId25"/>
    <p:sldId id="263" r:id="rId26"/>
    <p:sldId id="287"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6C9359-CA7F-4E30-A7CE-92E0411D6F68}">
          <p14:sldIdLst>
            <p14:sldId id="256"/>
            <p14:sldId id="259"/>
            <p14:sldId id="269"/>
            <p14:sldId id="270"/>
            <p14:sldId id="267"/>
            <p14:sldId id="290"/>
          </p14:sldIdLst>
        </p14:section>
        <p14:section name="Untitled Section" id="{837990DF-A8AE-44C8-9B9D-54B0F4841844}">
          <p14:sldIdLst>
            <p14:sldId id="264"/>
            <p14:sldId id="265"/>
            <p14:sldId id="282"/>
            <p14:sldId id="284"/>
            <p14:sldId id="281"/>
            <p14:sldId id="283"/>
            <p14:sldId id="280"/>
            <p14:sldId id="276"/>
            <p14:sldId id="266"/>
            <p14:sldId id="279"/>
            <p14:sldId id="271"/>
            <p14:sldId id="285"/>
            <p14:sldId id="274"/>
            <p14:sldId id="278"/>
            <p14:sldId id="289"/>
          </p14:sldIdLst>
        </p14:section>
        <p14:section name="Untitled Section" id="{7C09816A-58B9-45DD-87AD-D2429A6F85B4}">
          <p14:sldIdLst>
            <p14:sldId id="273"/>
            <p14:sldId id="286"/>
            <p14:sldId id="272"/>
          </p14:sldIdLst>
        </p14:section>
        <p14:section name="Untitled Section" id="{29D040CF-8013-4870-9B8B-F9262DCDC12A}">
          <p14:sldIdLst>
            <p14:sldId id="263"/>
            <p14:sldId id="287"/>
            <p14:sldId id="28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6" autoAdjust="0"/>
    <p:restoredTop sz="94660"/>
  </p:normalViewPr>
  <p:slideViewPr>
    <p:cSldViewPr snapToGrid="0">
      <p:cViewPr varScale="1">
        <p:scale>
          <a:sx n="98" d="100"/>
          <a:sy n="98" d="100"/>
        </p:scale>
        <p:origin x="69" y="7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BD2E-B6F9-4844-BA31-0374971C3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B852D9-8B74-47BB-9F60-5C5A07489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2C814-0BCD-46CD-ADB2-3B2689B66333}"/>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5" name="Footer Placeholder 4">
            <a:extLst>
              <a:ext uri="{FF2B5EF4-FFF2-40B4-BE49-F238E27FC236}">
                <a16:creationId xmlns:a16="http://schemas.microsoft.com/office/drawing/2014/main" id="{11B67D53-CB05-46B9-9EB7-84F90F330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03E9F-CD7F-44B8-9D00-4C960B8A2EDD}"/>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122140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1FD9-FACA-46CC-9B54-65DE4DB4B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DF93C-19F1-49FE-BE23-3090385320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642DD-FB34-4685-AD7C-A25725E6BCB5}"/>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5" name="Footer Placeholder 4">
            <a:extLst>
              <a:ext uri="{FF2B5EF4-FFF2-40B4-BE49-F238E27FC236}">
                <a16:creationId xmlns:a16="http://schemas.microsoft.com/office/drawing/2014/main" id="{09DF560A-EFC3-4632-A371-E1D16F9FD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2D5E7-DDAD-4B67-8A77-B808136D7A0D}"/>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1103807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7256B-FC8A-4C0F-8563-B35B73376E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E94A7F-106D-42A6-B3E5-F1342FB8B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30BBC-03EC-4B63-A557-E84D71114E27}"/>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5" name="Footer Placeholder 4">
            <a:extLst>
              <a:ext uri="{FF2B5EF4-FFF2-40B4-BE49-F238E27FC236}">
                <a16:creationId xmlns:a16="http://schemas.microsoft.com/office/drawing/2014/main" id="{68DA2466-5E01-4EEF-BAF5-082049D37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335A6-0264-4F55-B7F7-DAA410A72341}"/>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201873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A365-7FC8-44B8-9371-BDC3830B2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72A7AF-D4E8-4375-8E5B-DC5ED40143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44205-FD31-44A5-A72D-69332DE5B384}"/>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5" name="Footer Placeholder 4">
            <a:extLst>
              <a:ext uri="{FF2B5EF4-FFF2-40B4-BE49-F238E27FC236}">
                <a16:creationId xmlns:a16="http://schemas.microsoft.com/office/drawing/2014/main" id="{1E39B20E-3852-44C7-BB63-1E6C886E0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3BB1C-84FE-472B-8E5B-E380CAA035CC}"/>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986440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BCC1-033F-48D1-827F-B25F5FC7A5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FE3AC0-E403-439D-997B-04B5AC100C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8BD38-799F-4946-A439-8B8E7D54919B}"/>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5" name="Footer Placeholder 4">
            <a:extLst>
              <a:ext uri="{FF2B5EF4-FFF2-40B4-BE49-F238E27FC236}">
                <a16:creationId xmlns:a16="http://schemas.microsoft.com/office/drawing/2014/main" id="{2E3729FD-2BD7-4FBA-A9F1-55DCECAF5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B57DE-F274-4779-838A-F70E102D42B0}"/>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300235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B094-307B-4651-A08C-57C724608B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514EC-2318-4292-A5B4-4DCB1FF2C4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F89694-256A-42AA-A88F-EA9CC803DD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05F1DC-6866-48FE-B142-DB8FB2B009FE}"/>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6" name="Footer Placeholder 5">
            <a:extLst>
              <a:ext uri="{FF2B5EF4-FFF2-40B4-BE49-F238E27FC236}">
                <a16:creationId xmlns:a16="http://schemas.microsoft.com/office/drawing/2014/main" id="{721046B3-9EC0-4DBD-B02F-083152C727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66AE4-1C3E-4148-8F2D-5D60E1CB8657}"/>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452963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C934-FA58-4687-B634-31D8F6E0AC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E26053-423E-4DD1-B0AD-F97F9DC229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5CBF0-8D7A-4797-9D3D-AE601714AA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78D346-8017-4425-A583-237DF3299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7EB8-1CA7-47D4-8AF1-934679753E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5F8C6-FF42-43BA-B956-24159623F7A3}"/>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8" name="Footer Placeholder 7">
            <a:extLst>
              <a:ext uri="{FF2B5EF4-FFF2-40B4-BE49-F238E27FC236}">
                <a16:creationId xmlns:a16="http://schemas.microsoft.com/office/drawing/2014/main" id="{941DA715-7A55-476D-9180-4CECB4599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AB17B0-42A1-4299-8937-ABFC4BD145B7}"/>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396677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1C18-8763-41B1-A11E-2FE4F50566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DD003-42D2-45CA-B24C-7CDF8BB18F9A}"/>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4" name="Footer Placeholder 3">
            <a:extLst>
              <a:ext uri="{FF2B5EF4-FFF2-40B4-BE49-F238E27FC236}">
                <a16:creationId xmlns:a16="http://schemas.microsoft.com/office/drawing/2014/main" id="{63019CB9-A80C-4E0F-A74C-207D429BE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F7C44F-BAEE-439B-9810-9E04873C8A85}"/>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3634673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F49AA-7004-40D9-AB18-E3144C0F5661}"/>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3" name="Footer Placeholder 2">
            <a:extLst>
              <a:ext uri="{FF2B5EF4-FFF2-40B4-BE49-F238E27FC236}">
                <a16:creationId xmlns:a16="http://schemas.microsoft.com/office/drawing/2014/main" id="{88B7146E-D5BA-4DA5-89ED-A910077C63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76223C-0A4C-4D20-99FE-D0A45F0FDFD2}"/>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21758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2B14-16B0-4F78-8551-2B0AD5252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42C229-F70B-4430-BD43-28D2779D19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9C39EE-5E16-47CA-8DC7-2DAB8797A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06872-8AD0-4EB8-8BC4-1D16FA2BFCD6}"/>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6" name="Footer Placeholder 5">
            <a:extLst>
              <a:ext uri="{FF2B5EF4-FFF2-40B4-BE49-F238E27FC236}">
                <a16:creationId xmlns:a16="http://schemas.microsoft.com/office/drawing/2014/main" id="{BFA01891-3319-4D96-B05F-1B3527707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0D0F8-29B0-43CD-B5B6-F797416B5ED1}"/>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241056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4607-2247-432C-9536-5315BAC1D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2E8FB-ABB9-4646-B837-265A3409B7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B6E3B0-9D76-425A-BF01-06A5AC6D3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1A64C-010F-4E71-BC95-C6B4BA50E3E0}"/>
              </a:ext>
            </a:extLst>
          </p:cNvPr>
          <p:cNvSpPr>
            <a:spLocks noGrp="1"/>
          </p:cNvSpPr>
          <p:nvPr>
            <p:ph type="dt" sz="half" idx="10"/>
          </p:nvPr>
        </p:nvSpPr>
        <p:spPr/>
        <p:txBody>
          <a:bodyPr/>
          <a:lstStyle/>
          <a:p>
            <a:fld id="{CF5BCA68-1899-491B-A66A-61DBBB4A1B9F}" type="datetimeFigureOut">
              <a:rPr lang="en-US" smtClean="0"/>
              <a:t>3/16/2023</a:t>
            </a:fld>
            <a:endParaRPr lang="en-US"/>
          </a:p>
        </p:txBody>
      </p:sp>
      <p:sp>
        <p:nvSpPr>
          <p:cNvPr id="6" name="Footer Placeholder 5">
            <a:extLst>
              <a:ext uri="{FF2B5EF4-FFF2-40B4-BE49-F238E27FC236}">
                <a16:creationId xmlns:a16="http://schemas.microsoft.com/office/drawing/2014/main" id="{67EF89BA-791A-4EB4-AC4E-B8888493B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9AAB14-6025-4A28-A27A-031E8092D1E7}"/>
              </a:ext>
            </a:extLst>
          </p:cNvPr>
          <p:cNvSpPr>
            <a:spLocks noGrp="1"/>
          </p:cNvSpPr>
          <p:nvPr>
            <p:ph type="sldNum" sz="quarter" idx="12"/>
          </p:nvPr>
        </p:nvSpPr>
        <p:spPr/>
        <p:txBody>
          <a:bodyPr/>
          <a:lstStyle/>
          <a:p>
            <a:fld id="{EC790296-A2B8-4A77-81F3-7341E1C224FE}" type="slidenum">
              <a:rPr lang="en-US" smtClean="0"/>
              <a:t>‹#›</a:t>
            </a:fld>
            <a:endParaRPr lang="en-US"/>
          </a:p>
        </p:txBody>
      </p:sp>
    </p:spTree>
    <p:extLst>
      <p:ext uri="{BB962C8B-B14F-4D97-AF65-F5344CB8AC3E}">
        <p14:creationId xmlns:p14="http://schemas.microsoft.com/office/powerpoint/2010/main" val="66239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3BC60-00EF-4080-A41E-348C72DCA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7D9C4-D6FD-4244-82F4-011A755B3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94361-8527-47B9-A12E-3E2B6B54C0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BCA68-1899-491B-A66A-61DBBB4A1B9F}" type="datetimeFigureOut">
              <a:rPr lang="en-US" smtClean="0"/>
              <a:t>3/16/2023</a:t>
            </a:fld>
            <a:endParaRPr lang="en-US"/>
          </a:p>
        </p:txBody>
      </p:sp>
      <p:sp>
        <p:nvSpPr>
          <p:cNvPr id="5" name="Footer Placeholder 4">
            <a:extLst>
              <a:ext uri="{FF2B5EF4-FFF2-40B4-BE49-F238E27FC236}">
                <a16:creationId xmlns:a16="http://schemas.microsoft.com/office/drawing/2014/main" id="{2B3A7765-9F9D-4A8B-96DC-99DDD34002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E94E9D-1153-4F3A-9CC7-581EC60D3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90296-A2B8-4A77-81F3-7341E1C224FE}" type="slidenum">
              <a:rPr lang="en-US" smtClean="0"/>
              <a:t>‹#›</a:t>
            </a:fld>
            <a:endParaRPr lang="en-US"/>
          </a:p>
        </p:txBody>
      </p:sp>
    </p:spTree>
    <p:extLst>
      <p:ext uri="{BB962C8B-B14F-4D97-AF65-F5344CB8AC3E}">
        <p14:creationId xmlns:p14="http://schemas.microsoft.com/office/powerpoint/2010/main" val="4030665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saltinis.l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7247-0270-40F0-B444-7C364F3A7BA3}"/>
              </a:ext>
            </a:extLst>
          </p:cNvPr>
          <p:cNvSpPr>
            <a:spLocks noGrp="1"/>
          </p:cNvSpPr>
          <p:nvPr>
            <p:ph type="ctrTitle"/>
          </p:nvPr>
        </p:nvSpPr>
        <p:spPr>
          <a:xfrm>
            <a:off x="1524000" y="1122363"/>
            <a:ext cx="9144000" cy="4218122"/>
          </a:xfrm>
        </p:spPr>
        <p:txBody>
          <a:bodyPr>
            <a:normAutofit fontScale="90000"/>
          </a:bodyPr>
          <a:lstStyle/>
          <a:p>
            <a:r>
              <a:rPr lang="en-US" sz="4800" b="1" dirty="0">
                <a:latin typeface="Times New Roman" panose="02020603050405020304" pitchFamily="18" charset="0"/>
                <a:cs typeface="Times New Roman" panose="02020603050405020304" pitchFamily="18" charset="0"/>
              </a:rPr>
              <a:t>LIETUVI</a:t>
            </a:r>
            <a:r>
              <a:rPr lang="lt-LT" sz="4800" b="1" dirty="0">
                <a:latin typeface="Times New Roman" panose="02020603050405020304" pitchFamily="18" charset="0"/>
                <a:cs typeface="Times New Roman" panose="02020603050405020304" pitchFamily="18" charset="0"/>
              </a:rPr>
              <a:t>Ų KALBOS PROGRAMA IR VADOVĖLIAI  JAV</a:t>
            </a:r>
            <a:br>
              <a:rPr lang="lt-LT" sz="4800" b="1" dirty="0">
                <a:latin typeface="Times New Roman" panose="02020603050405020304" pitchFamily="18" charset="0"/>
                <a:cs typeface="Times New Roman" panose="02020603050405020304" pitchFamily="18" charset="0"/>
              </a:rPr>
            </a:br>
            <a:r>
              <a:rPr lang="lt-LT" sz="4800" b="1" dirty="0">
                <a:latin typeface="Times New Roman" panose="02020603050405020304" pitchFamily="18" charset="0"/>
                <a:cs typeface="Times New Roman" panose="02020603050405020304" pitchFamily="18" charset="0"/>
              </a:rPr>
              <a:t>LITUANISTINĖS MOKYKLOS </a:t>
            </a:r>
            <a:br>
              <a:rPr lang="en-US" sz="4800" b="1" dirty="0">
                <a:latin typeface="Times New Roman" panose="02020603050405020304" pitchFamily="18" charset="0"/>
                <a:cs typeface="Times New Roman" panose="02020603050405020304" pitchFamily="18" charset="0"/>
              </a:rPr>
            </a:br>
            <a:r>
              <a:rPr lang="lt-LT" sz="4800" b="1" dirty="0">
                <a:latin typeface="Times New Roman" panose="02020603050405020304" pitchFamily="18" charset="0"/>
                <a:cs typeface="Times New Roman" panose="02020603050405020304" pitchFamily="18" charset="0"/>
              </a:rPr>
              <a:t>I – IV KLASEI</a:t>
            </a:r>
            <a:br>
              <a:rPr lang="lt-LT" sz="4800" b="1" dirty="0">
                <a:latin typeface="Times New Roman" panose="02020603050405020304" pitchFamily="18" charset="0"/>
                <a:cs typeface="Times New Roman" panose="02020603050405020304" pitchFamily="18" charset="0"/>
              </a:rPr>
            </a:br>
            <a:br>
              <a:rPr lang="en-US" sz="4800" b="1"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Elena </a:t>
            </a:r>
            <a:r>
              <a:rPr lang="en-US" sz="3600" dirty="0" err="1">
                <a:latin typeface="Times New Roman" panose="02020603050405020304" pitchFamily="18" charset="0"/>
                <a:cs typeface="Times New Roman" panose="02020603050405020304" pitchFamily="18" charset="0"/>
              </a:rPr>
              <a:t>Marcelionien</a:t>
            </a:r>
            <a:r>
              <a:rPr lang="lt-LT" sz="3600" dirty="0">
                <a:latin typeface="Times New Roman" panose="02020603050405020304" pitchFamily="18" charset="0"/>
                <a:cs typeface="Times New Roman" panose="02020603050405020304" pitchFamily="18" charset="0"/>
              </a:rPr>
              <a:t>ė</a:t>
            </a: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Vilnius</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2023 m. </a:t>
            </a:r>
            <a:r>
              <a:rPr lang="en-US" sz="3600" b="1" dirty="0" err="1">
                <a:latin typeface="Times New Roman" panose="02020603050405020304" pitchFamily="18" charset="0"/>
                <a:cs typeface="Times New Roman" panose="02020603050405020304" pitchFamily="18" charset="0"/>
              </a:rPr>
              <a:t>kovo</a:t>
            </a:r>
            <a:r>
              <a:rPr lang="en-US" sz="3600" b="1" dirty="0">
                <a:latin typeface="Times New Roman" panose="02020603050405020304" pitchFamily="18" charset="0"/>
                <a:cs typeface="Times New Roman" panose="02020603050405020304" pitchFamily="18" charset="0"/>
              </a:rPr>
              <a:t> 17 d.</a:t>
            </a:r>
          </a:p>
        </p:txBody>
      </p:sp>
      <p:sp>
        <p:nvSpPr>
          <p:cNvPr id="3" name="Subtitle 2">
            <a:extLst>
              <a:ext uri="{FF2B5EF4-FFF2-40B4-BE49-F238E27FC236}">
                <a16:creationId xmlns:a16="http://schemas.microsoft.com/office/drawing/2014/main" id="{50D43F20-EC5A-49FB-890C-47CDC4965BAF}"/>
              </a:ext>
            </a:extLst>
          </p:cNvPr>
          <p:cNvSpPr>
            <a:spLocks noGrp="1"/>
          </p:cNvSpPr>
          <p:nvPr>
            <p:ph type="subTitle" idx="1"/>
          </p:nvPr>
        </p:nvSpPr>
        <p:spPr/>
        <p:txBody>
          <a:bodyPr/>
          <a:lstStyle/>
          <a:p>
            <a:r>
              <a:rPr lang="lt-LT" dirty="0"/>
              <a:t> </a:t>
            </a:r>
            <a:endParaRPr lang="en-US" dirty="0"/>
          </a:p>
        </p:txBody>
      </p:sp>
    </p:spTree>
    <p:extLst>
      <p:ext uri="{BB962C8B-B14F-4D97-AF65-F5344CB8AC3E}">
        <p14:creationId xmlns:p14="http://schemas.microsoft.com/office/powerpoint/2010/main" val="4140339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80E7-D510-43F5-955B-EA2E9B560650}"/>
              </a:ext>
            </a:extLst>
          </p:cNvPr>
          <p:cNvSpPr>
            <a:spLocks noGrp="1"/>
          </p:cNvSpPr>
          <p:nvPr>
            <p:ph type="title"/>
          </p:nvPr>
        </p:nvSpPr>
        <p:spPr>
          <a:xfrm>
            <a:off x="838200" y="365125"/>
            <a:ext cx="10515600" cy="688423"/>
          </a:xfrm>
        </p:spPr>
        <p:txBody>
          <a:bodyPr>
            <a:normAutofit/>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ugdymosi </a:t>
            </a:r>
            <a:r>
              <a:rPr lang="en-US" sz="2400" b="1" dirty="0" err="1">
                <a:latin typeface="Times New Roman" panose="02020603050405020304" pitchFamily="18" charset="0"/>
                <a:cs typeface="Times New Roman" panose="02020603050405020304" pitchFamily="18" charset="0"/>
              </a:rPr>
              <a:t>sri</a:t>
            </a:r>
            <a:r>
              <a:rPr lang="lt-LT" sz="2400" b="1" dirty="0" err="1">
                <a:latin typeface="Times New Roman" panose="02020603050405020304" pitchFamily="18" charset="0"/>
                <a:cs typeface="Times New Roman" panose="02020603050405020304" pitchFamily="18" charset="0"/>
              </a:rPr>
              <a:t>čių</a:t>
            </a:r>
            <a:r>
              <a:rPr lang="lt-LT" sz="2400" b="1" dirty="0">
                <a:latin typeface="Times New Roman" panose="02020603050405020304" pitchFamily="18" charset="0"/>
                <a:cs typeface="Times New Roman" panose="02020603050405020304" pitchFamily="18" charset="0"/>
              </a:rPr>
              <a:t> integracija</a:t>
            </a:r>
            <a:endParaRPr lang="en-US" sz="2400" dirty="0"/>
          </a:p>
        </p:txBody>
      </p:sp>
      <p:pic>
        <p:nvPicPr>
          <p:cNvPr id="6" name="Content Placeholder 5" descr="Text, letter&#10;&#10;Description automatically generated">
            <a:extLst>
              <a:ext uri="{FF2B5EF4-FFF2-40B4-BE49-F238E27FC236}">
                <a16:creationId xmlns:a16="http://schemas.microsoft.com/office/drawing/2014/main" id="{48F0DE77-3685-40B5-A6D4-EC99300B0B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014" y="1053548"/>
            <a:ext cx="4705350" cy="5214730"/>
          </a:xfrm>
        </p:spPr>
      </p:pic>
      <p:pic>
        <p:nvPicPr>
          <p:cNvPr id="5" name="Content Placeholder 4" descr="Text&#10;&#10;Description automatically generated">
            <a:extLst>
              <a:ext uri="{FF2B5EF4-FFF2-40B4-BE49-F238E27FC236}">
                <a16:creationId xmlns:a16="http://schemas.microsoft.com/office/drawing/2014/main" id="{F170C4BD-502E-44D6-BCAA-B045558A2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205" y="1053547"/>
            <a:ext cx="4441212" cy="5287617"/>
          </a:xfrm>
          <a:prstGeom prst="rect">
            <a:avLst/>
          </a:prstGeom>
        </p:spPr>
      </p:pic>
    </p:spTree>
    <p:extLst>
      <p:ext uri="{BB962C8B-B14F-4D97-AF65-F5344CB8AC3E}">
        <p14:creationId xmlns:p14="http://schemas.microsoft.com/office/powerpoint/2010/main" val="83303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3A25-FC1B-4C41-A7F7-21DA5007B513}"/>
              </a:ext>
            </a:extLst>
          </p:cNvPr>
          <p:cNvSpPr>
            <a:spLocks noGrp="1"/>
          </p:cNvSpPr>
          <p:nvPr>
            <p:ph type="title"/>
          </p:nvPr>
        </p:nvSpPr>
        <p:spPr>
          <a:xfrm>
            <a:off x="696229" y="350112"/>
            <a:ext cx="10515600" cy="529734"/>
          </a:xfrm>
        </p:spPr>
        <p:txBody>
          <a:bodyPr>
            <a:normAutofit fontScale="90000"/>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ugdymosi ir vaiko gyvenimo, šeimos, aplinkos pažinimo integracija</a:t>
            </a:r>
            <a:endParaRPr lang="en-US" sz="2400" dirty="0"/>
          </a:p>
        </p:txBody>
      </p:sp>
      <p:pic>
        <p:nvPicPr>
          <p:cNvPr id="5" name="Content Placeholder 4" descr="Calendar&#10;&#10;Description automatically generated">
            <a:extLst>
              <a:ext uri="{FF2B5EF4-FFF2-40B4-BE49-F238E27FC236}">
                <a16:creationId xmlns:a16="http://schemas.microsoft.com/office/drawing/2014/main" id="{6F975D3C-7106-4504-916F-42FC27F81D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13038" y="1494869"/>
            <a:ext cx="5397917" cy="4431534"/>
          </a:xfrm>
        </p:spPr>
      </p:pic>
      <p:pic>
        <p:nvPicPr>
          <p:cNvPr id="4" name="Picture 3" descr="Graphical user interface, application&#10;&#10;Description automatically generated">
            <a:extLst>
              <a:ext uri="{FF2B5EF4-FFF2-40B4-BE49-F238E27FC236}">
                <a16:creationId xmlns:a16="http://schemas.microsoft.com/office/drawing/2014/main" id="{EFFE0CA3-A096-4C89-8A3B-294C38CDC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72766"/>
            <a:ext cx="4431535" cy="5397918"/>
          </a:xfrm>
          <a:prstGeom prst="rect">
            <a:avLst/>
          </a:prstGeom>
        </p:spPr>
      </p:pic>
    </p:spTree>
    <p:extLst>
      <p:ext uri="{BB962C8B-B14F-4D97-AF65-F5344CB8AC3E}">
        <p14:creationId xmlns:p14="http://schemas.microsoft.com/office/powerpoint/2010/main" val="230693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C5D7-E750-4496-A338-DFF76E14F6AB}"/>
              </a:ext>
            </a:extLst>
          </p:cNvPr>
          <p:cNvSpPr>
            <a:spLocks noGrp="1"/>
          </p:cNvSpPr>
          <p:nvPr>
            <p:ph type="title"/>
          </p:nvPr>
        </p:nvSpPr>
        <p:spPr>
          <a:xfrm>
            <a:off x="838200" y="365125"/>
            <a:ext cx="10515600" cy="708301"/>
          </a:xfrm>
        </p:spPr>
        <p:txBody>
          <a:bodyPr>
            <a:normAutofit fontScale="90000"/>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ugdymosi ir vaiko gyvenimo, šeimos, aplinkos pažinimo integracija</a:t>
            </a:r>
            <a:endParaRPr lang="en-US" sz="2400" dirty="0"/>
          </a:p>
        </p:txBody>
      </p:sp>
      <p:pic>
        <p:nvPicPr>
          <p:cNvPr id="5" name="Content Placeholder 4" descr="Engineering drawing&#10;&#10;Description automatically generated with medium confidence">
            <a:extLst>
              <a:ext uri="{FF2B5EF4-FFF2-40B4-BE49-F238E27FC236}">
                <a16:creationId xmlns:a16="http://schemas.microsoft.com/office/drawing/2014/main" id="{BE64E043-DE2C-4EBF-A750-18A29C4F2C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04191" y="1561444"/>
            <a:ext cx="5327374" cy="4351338"/>
          </a:xfrm>
        </p:spPr>
      </p:pic>
      <p:pic>
        <p:nvPicPr>
          <p:cNvPr id="6" name="Picture 5" descr="Text, letter&#10;&#10;Description automatically generated">
            <a:extLst>
              <a:ext uri="{FF2B5EF4-FFF2-40B4-BE49-F238E27FC236}">
                <a16:creationId xmlns:a16="http://schemas.microsoft.com/office/drawing/2014/main" id="{629DF3E2-3D6D-44F1-BBDF-AACE0975D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781" y="1053548"/>
            <a:ext cx="4705350" cy="5161721"/>
          </a:xfrm>
          <a:prstGeom prst="rect">
            <a:avLst/>
          </a:prstGeom>
        </p:spPr>
      </p:pic>
    </p:spTree>
    <p:extLst>
      <p:ext uri="{BB962C8B-B14F-4D97-AF65-F5344CB8AC3E}">
        <p14:creationId xmlns:p14="http://schemas.microsoft.com/office/powerpoint/2010/main" val="99158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76CA-A660-4BDC-95BB-4CE08CD2343B}"/>
              </a:ext>
            </a:extLst>
          </p:cNvPr>
          <p:cNvSpPr>
            <a:spLocks noGrp="1"/>
          </p:cNvSpPr>
          <p:nvPr>
            <p:ph type="title"/>
          </p:nvPr>
        </p:nvSpPr>
        <p:spPr>
          <a:xfrm>
            <a:off x="838200" y="365125"/>
            <a:ext cx="10515600" cy="661143"/>
          </a:xfrm>
        </p:spPr>
        <p:txBody>
          <a:bodyPr>
            <a:normAutofit fontScale="90000"/>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ugdymosi ir vaiko gyvenimo, šeimos, aplinkos pažinimo integracija</a:t>
            </a:r>
            <a:endParaRPr lang="en-US" sz="2400" dirty="0"/>
          </a:p>
        </p:txBody>
      </p:sp>
      <p:pic>
        <p:nvPicPr>
          <p:cNvPr id="4" name="Content Placeholder 3" descr="Diagram&#10;&#10;Description automatically generated">
            <a:extLst>
              <a:ext uri="{FF2B5EF4-FFF2-40B4-BE49-F238E27FC236}">
                <a16:creationId xmlns:a16="http://schemas.microsoft.com/office/drawing/2014/main" id="{E5EF9E2A-31A1-462D-BEDB-1859D609E8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881" y="1074906"/>
            <a:ext cx="4660297" cy="5343835"/>
          </a:xfrm>
          <a:prstGeom prst="rect">
            <a:avLst/>
          </a:prstGeom>
        </p:spPr>
      </p:pic>
      <p:pic>
        <p:nvPicPr>
          <p:cNvPr id="5" name="Content Placeholder 4" descr="Letter&#10;&#10;Description automatically generated">
            <a:extLst>
              <a:ext uri="{FF2B5EF4-FFF2-40B4-BE49-F238E27FC236}">
                <a16:creationId xmlns:a16="http://schemas.microsoft.com/office/drawing/2014/main" id="{E46B18BF-522F-4B53-A65E-E19F40AA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04055" y="1546835"/>
            <a:ext cx="5392473" cy="4351338"/>
          </a:xfrm>
          <a:prstGeom prst="rect">
            <a:avLst/>
          </a:prstGeom>
        </p:spPr>
      </p:pic>
    </p:spTree>
    <p:extLst>
      <p:ext uri="{BB962C8B-B14F-4D97-AF65-F5344CB8AC3E}">
        <p14:creationId xmlns:p14="http://schemas.microsoft.com/office/powerpoint/2010/main" val="364492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8679-2E37-4534-995E-532EB1A56524}"/>
              </a:ext>
            </a:extLst>
          </p:cNvPr>
          <p:cNvSpPr>
            <a:spLocks noGrp="1"/>
          </p:cNvSpPr>
          <p:nvPr>
            <p:ph type="title"/>
          </p:nvPr>
        </p:nvSpPr>
        <p:spPr>
          <a:xfrm>
            <a:off x="838200" y="365126"/>
            <a:ext cx="10515600" cy="597108"/>
          </a:xfrm>
        </p:spPr>
        <p:txBody>
          <a:bodyPr>
            <a:normAutofit fontScale="90000"/>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ugdymosi ir vaiko gyvenimo, še</a:t>
            </a:r>
            <a:r>
              <a:rPr lang="en-US" sz="2400" b="1" dirty="0" err="1">
                <a:latin typeface="Times New Roman" panose="02020603050405020304" pitchFamily="18" charset="0"/>
                <a:cs typeface="Times New Roman" panose="02020603050405020304" pitchFamily="18" charset="0"/>
              </a:rPr>
              <a:t>imos</a:t>
            </a:r>
            <a:r>
              <a:rPr lang="en-US" sz="2400" b="1" dirty="0">
                <a:latin typeface="Times New Roman" panose="02020603050405020304" pitchFamily="18" charset="0"/>
                <a:cs typeface="Times New Roman" panose="02020603050405020304" pitchFamily="18" charset="0"/>
              </a:rPr>
              <a:t>, </a:t>
            </a:r>
            <a:r>
              <a:rPr lang="lt-LT" sz="2400" b="1" dirty="0">
                <a:latin typeface="Times New Roman" panose="02020603050405020304" pitchFamily="18" charset="0"/>
                <a:cs typeface="Times New Roman" panose="02020603050405020304" pitchFamily="18" charset="0"/>
              </a:rPr>
              <a:t>aplinkos pažinimo integracija</a:t>
            </a:r>
            <a:endParaRPr lang="en-US" sz="2400" dirty="0"/>
          </a:p>
        </p:txBody>
      </p:sp>
      <p:pic>
        <p:nvPicPr>
          <p:cNvPr id="6" name="Picture 5" descr="Text&#10;&#10;Description automatically generated">
            <a:extLst>
              <a:ext uri="{FF2B5EF4-FFF2-40B4-BE49-F238E27FC236}">
                <a16:creationId xmlns:a16="http://schemas.microsoft.com/office/drawing/2014/main" id="{314FAC03-D632-4100-B33B-A3B58B58A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89" y="1119809"/>
            <a:ext cx="4420428" cy="5214730"/>
          </a:xfrm>
          <a:prstGeom prst="rect">
            <a:avLst/>
          </a:prstGeom>
        </p:spPr>
      </p:pic>
      <p:pic>
        <p:nvPicPr>
          <p:cNvPr id="4" name="Content Placeholder 3" descr="Letter&#10;&#10;Description automatically generated with medium confidence">
            <a:extLst>
              <a:ext uri="{FF2B5EF4-FFF2-40B4-BE49-F238E27FC236}">
                <a16:creationId xmlns:a16="http://schemas.microsoft.com/office/drawing/2014/main" id="{DB22DC10-3764-428C-98C5-70E9996B0D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05062" y="1119808"/>
            <a:ext cx="5772150" cy="5214729"/>
          </a:xfrm>
        </p:spPr>
      </p:pic>
    </p:spTree>
    <p:extLst>
      <p:ext uri="{BB962C8B-B14F-4D97-AF65-F5344CB8AC3E}">
        <p14:creationId xmlns:p14="http://schemas.microsoft.com/office/powerpoint/2010/main" val="2491902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200F5-7843-4CC1-94D8-76D9A07DAE4C}"/>
              </a:ext>
            </a:extLst>
          </p:cNvPr>
          <p:cNvSpPr>
            <a:spLocks noGrp="1"/>
          </p:cNvSpPr>
          <p:nvPr>
            <p:ph type="title"/>
          </p:nvPr>
        </p:nvSpPr>
        <p:spPr>
          <a:xfrm>
            <a:off x="838200" y="365125"/>
            <a:ext cx="10515600" cy="714747"/>
          </a:xfrm>
        </p:spPr>
        <p:txBody>
          <a:bodyPr>
            <a:normAutofit/>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ugdymas  ir Lietuvos istorijos, etnografijos elementai</a:t>
            </a:r>
            <a:endParaRPr lang="en-US" sz="2400" b="1" dirty="0">
              <a:latin typeface="Times New Roman" panose="02020603050405020304" pitchFamily="18" charset="0"/>
              <a:cs typeface="Times New Roman" panose="02020603050405020304" pitchFamily="18" charset="0"/>
            </a:endParaRPr>
          </a:p>
        </p:txBody>
      </p:sp>
      <p:pic>
        <p:nvPicPr>
          <p:cNvPr id="4" name="Picture 3" descr="Text&#10;&#10;Description automatically generated">
            <a:extLst>
              <a:ext uri="{FF2B5EF4-FFF2-40B4-BE49-F238E27FC236}">
                <a16:creationId xmlns:a16="http://schemas.microsoft.com/office/drawing/2014/main" id="{7BB0A26F-09E2-49D8-83FC-A40A480FD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275" y="1313233"/>
            <a:ext cx="5403715" cy="5145729"/>
          </a:xfrm>
          <a:prstGeom prst="rect">
            <a:avLst/>
          </a:prstGeom>
        </p:spPr>
      </p:pic>
      <p:sp>
        <p:nvSpPr>
          <p:cNvPr id="6" name="Content Placeholder 5">
            <a:extLst>
              <a:ext uri="{FF2B5EF4-FFF2-40B4-BE49-F238E27FC236}">
                <a16:creationId xmlns:a16="http://schemas.microsoft.com/office/drawing/2014/main" id="{C5767B2D-D932-4A25-86B9-4AE3A91B3CDF}"/>
              </a:ext>
            </a:extLst>
          </p:cNvPr>
          <p:cNvSpPr>
            <a:spLocks noGrp="1"/>
          </p:cNvSpPr>
          <p:nvPr>
            <p:ph idx="1"/>
          </p:nvPr>
        </p:nvSpPr>
        <p:spPr>
          <a:xfrm>
            <a:off x="535023" y="1386191"/>
            <a:ext cx="10468582" cy="4839410"/>
          </a:xfrm>
        </p:spPr>
        <p:txBody>
          <a:bodyPr/>
          <a:lstStyle/>
          <a:p>
            <a:pPr marL="0" indent="0">
              <a:buNone/>
            </a:pPr>
            <a:r>
              <a:rPr lang="lt-LT" dirty="0"/>
              <a:t>                                                                                </a:t>
            </a:r>
            <a:endParaRPr lang="en-US" dirty="0"/>
          </a:p>
        </p:txBody>
      </p:sp>
      <p:pic>
        <p:nvPicPr>
          <p:cNvPr id="8" name="Content Placeholder 4" descr="Calendar&#10;&#10;Description automatically generated with medium confidence">
            <a:extLst>
              <a:ext uri="{FF2B5EF4-FFF2-40B4-BE49-F238E27FC236}">
                <a16:creationId xmlns:a16="http://schemas.microsoft.com/office/drawing/2014/main" id="{CB631E42-7347-4C96-BA06-78EC82425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66269" y="1575216"/>
            <a:ext cx="5061558" cy="4307504"/>
          </a:xfrm>
          <a:prstGeom prst="rect">
            <a:avLst/>
          </a:prstGeom>
        </p:spPr>
      </p:pic>
    </p:spTree>
    <p:extLst>
      <p:ext uri="{BB962C8B-B14F-4D97-AF65-F5344CB8AC3E}">
        <p14:creationId xmlns:p14="http://schemas.microsoft.com/office/powerpoint/2010/main" val="4119893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7D51-8AD4-4442-A66D-B8ECD9B19E27}"/>
              </a:ext>
            </a:extLst>
          </p:cNvPr>
          <p:cNvSpPr>
            <a:spLocks noGrp="1"/>
          </p:cNvSpPr>
          <p:nvPr>
            <p:ph type="title"/>
          </p:nvPr>
        </p:nvSpPr>
        <p:spPr>
          <a:xfrm>
            <a:off x="838200" y="365125"/>
            <a:ext cx="10515600" cy="734101"/>
          </a:xfrm>
        </p:spPr>
        <p:txBody>
          <a:bodyPr>
            <a:normAutofit/>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ugdymas  ir Lietuvos istorijos, etnografijos elementai</a:t>
            </a:r>
            <a:endParaRPr lang="en-US" sz="2400" dirty="0">
              <a:latin typeface="Times New Roman" panose="02020603050405020304" pitchFamily="18" charset="0"/>
              <a:cs typeface="Times New Roman" panose="02020603050405020304" pitchFamily="18" charset="0"/>
            </a:endParaRPr>
          </a:p>
        </p:txBody>
      </p:sp>
      <p:pic>
        <p:nvPicPr>
          <p:cNvPr id="4" name="Content Placeholder 6" descr="Calendar&#10;&#10;Description automatically generated">
            <a:extLst>
              <a:ext uri="{FF2B5EF4-FFF2-40B4-BE49-F238E27FC236}">
                <a16:creationId xmlns:a16="http://schemas.microsoft.com/office/drawing/2014/main" id="{5A6C70EF-2805-4D7D-B93B-BA6461B4D8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69740" y="1670898"/>
            <a:ext cx="4988602" cy="4344742"/>
          </a:xfrm>
          <a:prstGeom prst="rect">
            <a:avLst/>
          </a:prstGeom>
        </p:spPr>
      </p:pic>
      <p:pic>
        <p:nvPicPr>
          <p:cNvPr id="6" name="Content Placeholder 4" descr="Text&#10;&#10;Description automatically generated with low confidence">
            <a:extLst>
              <a:ext uri="{FF2B5EF4-FFF2-40B4-BE49-F238E27FC236}">
                <a16:creationId xmlns:a16="http://schemas.microsoft.com/office/drawing/2014/main" id="{5F5E5BDC-C884-460C-B42E-4F0FFB332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734" y="1807486"/>
            <a:ext cx="5179642" cy="3880525"/>
          </a:xfrm>
          <a:prstGeom prst="rect">
            <a:avLst/>
          </a:prstGeom>
        </p:spPr>
      </p:pic>
    </p:spTree>
    <p:extLst>
      <p:ext uri="{BB962C8B-B14F-4D97-AF65-F5344CB8AC3E}">
        <p14:creationId xmlns:p14="http://schemas.microsoft.com/office/powerpoint/2010/main" val="3652684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E201-4A8E-4323-BE12-C625EF35C1E7}"/>
              </a:ext>
            </a:extLst>
          </p:cNvPr>
          <p:cNvSpPr>
            <a:spLocks noGrp="1"/>
          </p:cNvSpPr>
          <p:nvPr>
            <p:ph type="title"/>
          </p:nvPr>
        </p:nvSpPr>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 Lietuvos istorijos, etnografijos elementai:</a:t>
            </a:r>
            <a:endParaRPr lang="en-US" sz="2400" b="1" dirty="0">
              <a:latin typeface="Times New Roman" panose="02020603050405020304" pitchFamily="18" charset="0"/>
              <a:cs typeface="Times New Roman" panose="02020603050405020304" pitchFamily="18" charset="0"/>
            </a:endParaRPr>
          </a:p>
        </p:txBody>
      </p:sp>
      <p:pic>
        <p:nvPicPr>
          <p:cNvPr id="8" name="Content Placeholder 7" descr="Text&#10;&#10;Description automatically generated">
            <a:extLst>
              <a:ext uri="{FF2B5EF4-FFF2-40B4-BE49-F238E27FC236}">
                <a16:creationId xmlns:a16="http://schemas.microsoft.com/office/drawing/2014/main" id="{A0C546D7-E729-4B58-908C-126EEDC5EE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681853" y="1709596"/>
            <a:ext cx="4662724" cy="4350028"/>
          </a:xfrm>
          <a:prstGeom prst="rect">
            <a:avLst/>
          </a:prstGeom>
        </p:spPr>
      </p:pic>
      <p:pic>
        <p:nvPicPr>
          <p:cNvPr id="9" name="Picture 8" descr="Text, calendar&#10;&#10;Description automatically generated">
            <a:extLst>
              <a:ext uri="{FF2B5EF4-FFF2-40B4-BE49-F238E27FC236}">
                <a16:creationId xmlns:a16="http://schemas.microsoft.com/office/drawing/2014/main" id="{7A02B440-DB7F-4288-91FA-E797DB157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15871" y="1285894"/>
            <a:ext cx="4988602" cy="4998188"/>
          </a:xfrm>
          <a:prstGeom prst="rect">
            <a:avLst/>
          </a:prstGeom>
        </p:spPr>
      </p:pic>
    </p:spTree>
    <p:extLst>
      <p:ext uri="{BB962C8B-B14F-4D97-AF65-F5344CB8AC3E}">
        <p14:creationId xmlns:p14="http://schemas.microsoft.com/office/powerpoint/2010/main" val="307141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D0B1-D775-4881-B730-C8A8718FABFE}"/>
              </a:ext>
            </a:extLst>
          </p:cNvPr>
          <p:cNvSpPr>
            <a:spLocks noGrp="1"/>
          </p:cNvSpPr>
          <p:nvPr>
            <p:ph type="title"/>
          </p:nvPr>
        </p:nvSpPr>
        <p:spPr>
          <a:xfrm>
            <a:off x="838200" y="365126"/>
            <a:ext cx="10515600" cy="748058"/>
          </a:xfrm>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 Lietuvos istorijos, etnografijos elementai:</a:t>
            </a:r>
            <a:endParaRPr lang="en-US" sz="2400" dirty="0"/>
          </a:p>
        </p:txBody>
      </p:sp>
      <p:pic>
        <p:nvPicPr>
          <p:cNvPr id="4" name="Content Placeholder 6" descr="A picture containing text, indoor&#10;&#10;Description automatically generated">
            <a:extLst>
              <a:ext uri="{FF2B5EF4-FFF2-40B4-BE49-F238E27FC236}">
                <a16:creationId xmlns:a16="http://schemas.microsoft.com/office/drawing/2014/main" id="{A2440071-D780-43E9-9EB6-CF98E9E0D7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709095" y="1732545"/>
            <a:ext cx="4820202" cy="4071806"/>
          </a:xfrm>
          <a:prstGeom prst="rect">
            <a:avLst/>
          </a:prstGeom>
        </p:spPr>
      </p:pic>
      <p:pic>
        <p:nvPicPr>
          <p:cNvPr id="5" name="Picture 4" descr="Text&#10;&#10;Description automatically generated">
            <a:extLst>
              <a:ext uri="{FF2B5EF4-FFF2-40B4-BE49-F238E27FC236}">
                <a16:creationId xmlns:a16="http://schemas.microsoft.com/office/drawing/2014/main" id="{BAEE8BE2-CE54-4B89-8632-7D618D056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285" y="1245703"/>
            <a:ext cx="5143500" cy="5373757"/>
          </a:xfrm>
          <a:prstGeom prst="rect">
            <a:avLst/>
          </a:prstGeom>
        </p:spPr>
      </p:pic>
    </p:spTree>
    <p:extLst>
      <p:ext uri="{BB962C8B-B14F-4D97-AF65-F5344CB8AC3E}">
        <p14:creationId xmlns:p14="http://schemas.microsoft.com/office/powerpoint/2010/main" val="140419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535E-AECD-4D43-A366-452DFA844378}"/>
              </a:ext>
            </a:extLst>
          </p:cNvPr>
          <p:cNvSpPr>
            <a:spLocks noGrp="1"/>
          </p:cNvSpPr>
          <p:nvPr>
            <p:ph type="title"/>
          </p:nvPr>
        </p:nvSpPr>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 Lietuvos bei JAV etnografijos elementai</a:t>
            </a:r>
            <a:endParaRPr lang="en-US" sz="2400" dirty="0"/>
          </a:p>
        </p:txBody>
      </p:sp>
      <p:pic>
        <p:nvPicPr>
          <p:cNvPr id="6" name="Content Placeholder 5" descr="Text, letter&#10;&#10;Description automatically generated">
            <a:extLst>
              <a:ext uri="{FF2B5EF4-FFF2-40B4-BE49-F238E27FC236}">
                <a16:creationId xmlns:a16="http://schemas.microsoft.com/office/drawing/2014/main" id="{DA48D12A-32BD-4663-A9C8-F8AD444466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352145"/>
            <a:ext cx="4623008" cy="5034063"/>
          </a:xfrm>
          <a:prstGeom prst="rect">
            <a:avLst/>
          </a:prstGeom>
        </p:spPr>
      </p:pic>
      <p:pic>
        <p:nvPicPr>
          <p:cNvPr id="4" name="Picture 3" descr="Text&#10;&#10;Description automatically generated">
            <a:extLst>
              <a:ext uri="{FF2B5EF4-FFF2-40B4-BE49-F238E27FC236}">
                <a16:creationId xmlns:a16="http://schemas.microsoft.com/office/drawing/2014/main" id="{BD7AA6D7-08F6-4231-9500-91931D2E2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38" y="1405646"/>
            <a:ext cx="4355153" cy="4980562"/>
          </a:xfrm>
          <a:prstGeom prst="rect">
            <a:avLst/>
          </a:prstGeom>
        </p:spPr>
      </p:pic>
    </p:spTree>
    <p:extLst>
      <p:ext uri="{BB962C8B-B14F-4D97-AF65-F5344CB8AC3E}">
        <p14:creationId xmlns:p14="http://schemas.microsoft.com/office/powerpoint/2010/main" val="3552052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AA70-A9D6-4DC9-AD13-C1FE337C7100}"/>
              </a:ext>
            </a:extLst>
          </p:cNvPr>
          <p:cNvSpPr>
            <a:spLocks noGrp="1"/>
          </p:cNvSpPr>
          <p:nvPr>
            <p:ph type="title"/>
          </p:nvPr>
        </p:nvSpPr>
        <p:spPr>
          <a:xfrm>
            <a:off x="838200" y="585787"/>
            <a:ext cx="10515600" cy="1004887"/>
          </a:xfrm>
        </p:spPr>
        <p:txBody>
          <a:bodyPr>
            <a:normAutofit fontScale="90000"/>
          </a:bodyPr>
          <a:lstStyle/>
          <a:p>
            <a:br>
              <a:rPr lang="lt-LT" sz="4400" b="1" dirty="0">
                <a:latin typeface="Times New Roman" panose="02020603050405020304" pitchFamily="18" charset="0"/>
                <a:cs typeface="Times New Roman" panose="02020603050405020304" pitchFamily="18" charset="0"/>
              </a:rPr>
            </a:br>
            <a:r>
              <a:rPr lang="lt-LT" sz="4400" b="1" dirty="0">
                <a:latin typeface="Times New Roman" panose="02020603050405020304" pitchFamily="18" charset="0"/>
                <a:cs typeface="Times New Roman" panose="02020603050405020304" pitchFamily="18" charset="0"/>
              </a:rPr>
              <a:t>               </a:t>
            </a:r>
            <a:r>
              <a:rPr lang="lt-LT" sz="3100" b="1" dirty="0">
                <a:latin typeface="Times New Roman" panose="02020603050405020304" pitchFamily="18" charset="0"/>
                <a:cs typeface="Times New Roman" panose="02020603050405020304" pitchFamily="18" charset="0"/>
              </a:rPr>
              <a:t>KAS BUVO IKI VADOVĖLIŲ</a:t>
            </a:r>
            <a:r>
              <a:rPr lang="en-US" sz="3100" b="1" dirty="0">
                <a:latin typeface="Times New Roman" panose="02020603050405020304" pitchFamily="18" charset="0"/>
                <a:cs typeface="Times New Roman" panose="02020603050405020304" pitchFamily="18" charset="0"/>
              </a:rPr>
              <a:t>?</a:t>
            </a:r>
            <a:r>
              <a:rPr lang="lt-LT" sz="3100" b="1" dirty="0">
                <a:latin typeface="Times New Roman" panose="02020603050405020304" pitchFamily="18" charset="0"/>
                <a:cs typeface="Times New Roman" panose="02020603050405020304" pitchFamily="18" charset="0"/>
              </a:rPr>
              <a:t> </a:t>
            </a:r>
            <a:endParaRPr lang="en-US" sz="3100" dirty="0"/>
          </a:p>
        </p:txBody>
      </p:sp>
      <p:sp>
        <p:nvSpPr>
          <p:cNvPr id="3" name="Content Placeholder 2">
            <a:extLst>
              <a:ext uri="{FF2B5EF4-FFF2-40B4-BE49-F238E27FC236}">
                <a16:creationId xmlns:a16="http://schemas.microsoft.com/office/drawing/2014/main" id="{5F9DE50C-B044-4EA7-9F4B-EC7F803C65DC}"/>
              </a:ext>
            </a:extLst>
          </p:cNvPr>
          <p:cNvSpPr>
            <a:spLocks noGrp="1"/>
          </p:cNvSpPr>
          <p:nvPr>
            <p:ph idx="1"/>
          </p:nvPr>
        </p:nvSpPr>
        <p:spPr>
          <a:xfrm>
            <a:off x="838199" y="1882302"/>
            <a:ext cx="10917677" cy="4809010"/>
          </a:xfrm>
        </p:spPr>
        <p:txBody>
          <a:bodyPr>
            <a:normAutofit fontScale="25000" lnSpcReduction="20000"/>
          </a:bodyPr>
          <a:lstStyle/>
          <a:p>
            <a:pPr marL="0" indent="0">
              <a:buNone/>
            </a:pPr>
            <a:endParaRPr lang="lt-LT" sz="6400" b="1" dirty="0">
              <a:latin typeface="Times New Roman" panose="02020603050405020304" pitchFamily="18" charset="0"/>
              <a:cs typeface="Times New Roman" panose="02020603050405020304" pitchFamily="18" charset="0"/>
            </a:endParaRPr>
          </a:p>
          <a:p>
            <a:r>
              <a:rPr lang="lt-LT" sz="7200" dirty="0">
                <a:latin typeface="Times New Roman" panose="02020603050405020304" pitchFamily="18" charset="0"/>
                <a:cs typeface="Times New Roman" panose="02020603050405020304" pitchFamily="18" charset="0"/>
              </a:rPr>
              <a:t>IDĖJA – Laimos </a:t>
            </a:r>
            <a:r>
              <a:rPr lang="lt-LT" sz="7200" dirty="0" err="1">
                <a:latin typeface="Times New Roman" panose="02020603050405020304" pitchFamily="18" charset="0"/>
                <a:cs typeface="Times New Roman" panose="02020603050405020304" pitchFamily="18" charset="0"/>
              </a:rPr>
              <a:t>Apanavičienės</a:t>
            </a:r>
            <a:r>
              <a:rPr lang="lt-LT" sz="7200" dirty="0">
                <a:latin typeface="Times New Roman" panose="02020603050405020304" pitchFamily="18" charset="0"/>
                <a:cs typeface="Times New Roman" panose="02020603050405020304" pitchFamily="18" charset="0"/>
              </a:rPr>
              <a:t> (</a:t>
            </a:r>
            <a:r>
              <a:rPr lang="en-US" sz="7200" dirty="0">
                <a:latin typeface="Times New Roman" panose="02020603050405020304" pitchFamily="18" charset="0"/>
                <a:cs typeface="Times New Roman" panose="02020603050405020304" pitchFamily="18" charset="0"/>
              </a:rPr>
              <a:t>1998–2012 m. </a:t>
            </a:r>
            <a:r>
              <a:rPr lang="lt-LT" sz="7200" dirty="0">
                <a:latin typeface="Times New Roman" panose="02020603050405020304" pitchFamily="18" charset="0"/>
                <a:cs typeface="Times New Roman" panose="02020603050405020304" pitchFamily="18" charset="0"/>
              </a:rPr>
              <a:t>Čikagos lituanistinės mokyklos direktorė</a:t>
            </a:r>
            <a:r>
              <a:rPr lang="en-US" sz="7200" dirty="0">
                <a:latin typeface="Times New Roman" panose="02020603050405020304" pitchFamily="18" charset="0"/>
                <a:cs typeface="Times New Roman" panose="02020603050405020304" pitchFamily="18" charset="0"/>
              </a:rPr>
              <a:t>s </a:t>
            </a:r>
            <a:r>
              <a:rPr lang="en-US" sz="7200" dirty="0" err="1">
                <a:latin typeface="Times New Roman" panose="02020603050405020304" pitchFamily="18" charset="0"/>
                <a:cs typeface="Times New Roman" panose="02020603050405020304" pitchFamily="18" charset="0"/>
              </a:rPr>
              <a:t>pavaduotoja</a:t>
            </a:r>
            <a:r>
              <a:rPr lang="en-US" sz="7200" dirty="0">
                <a:latin typeface="Times New Roman" panose="02020603050405020304" pitchFamily="18" charset="0"/>
                <a:cs typeface="Times New Roman" panose="02020603050405020304" pitchFamily="18" charset="0"/>
              </a:rPr>
              <a:t>, </a:t>
            </a:r>
            <a:endParaRPr lang="lt-LT" sz="7200" dirty="0">
              <a:latin typeface="Times New Roman" panose="02020603050405020304" pitchFamily="18" charset="0"/>
              <a:cs typeface="Times New Roman" panose="02020603050405020304" pitchFamily="18" charset="0"/>
            </a:endParaRPr>
          </a:p>
          <a:p>
            <a:pPr marL="0" indent="0">
              <a:buNone/>
            </a:pPr>
            <a:r>
              <a:rPr lang="lt-LT" sz="7200" dirty="0">
                <a:latin typeface="Times New Roman" panose="02020603050405020304" pitchFamily="18" charset="0"/>
                <a:cs typeface="Times New Roman" panose="02020603050405020304" pitchFamily="18" charset="0"/>
              </a:rPr>
              <a:t>                   </a:t>
            </a:r>
            <a:r>
              <a:rPr lang="en-US" sz="7200" dirty="0">
                <a:latin typeface="Times New Roman" panose="02020603050405020304" pitchFamily="18" charset="0"/>
                <a:cs typeface="Times New Roman" panose="02020603050405020304" pitchFamily="18" charset="0"/>
              </a:rPr>
              <a:t>2012–2016 </a:t>
            </a:r>
            <a:r>
              <a:rPr lang="en-US" sz="7200" dirty="0" err="1">
                <a:latin typeface="Times New Roman" panose="02020603050405020304" pitchFamily="18" charset="0"/>
                <a:cs typeface="Times New Roman" panose="02020603050405020304" pitchFamily="18" charset="0"/>
              </a:rPr>
              <a:t>direktor</a:t>
            </a:r>
            <a:r>
              <a:rPr lang="lt-LT" sz="7200" dirty="0">
                <a:latin typeface="Times New Roman" panose="02020603050405020304" pitchFamily="18" charset="0"/>
                <a:cs typeface="Times New Roman" panose="02020603050405020304" pitchFamily="18" charset="0"/>
              </a:rPr>
              <a:t>ė).</a:t>
            </a:r>
          </a:p>
          <a:p>
            <a:r>
              <a:rPr lang="lt-LT" sz="7200" dirty="0">
                <a:latin typeface="Times New Roman" panose="02020603050405020304" pitchFamily="18" charset="0"/>
                <a:cs typeface="Times New Roman" panose="02020603050405020304" pitchFamily="18" charset="0"/>
              </a:rPr>
              <a:t>Susipažinta su Čikagos ir </a:t>
            </a:r>
            <a:r>
              <a:rPr lang="lt-LT" sz="7200" dirty="0" err="1">
                <a:latin typeface="Times New Roman" panose="02020603050405020304" pitchFamily="18" charset="0"/>
                <a:cs typeface="Times New Roman" panose="02020603050405020304" pitchFamily="18" charset="0"/>
              </a:rPr>
              <a:t>Lemonto</a:t>
            </a:r>
            <a:r>
              <a:rPr lang="lt-LT" sz="7200" dirty="0">
                <a:latin typeface="Times New Roman" panose="02020603050405020304" pitchFamily="18" charset="0"/>
                <a:cs typeface="Times New Roman" panose="02020603050405020304" pitchFamily="18" charset="0"/>
              </a:rPr>
              <a:t> lituanistinių mokyklų mokinių lietuvių kalbos lygiu.</a:t>
            </a:r>
          </a:p>
          <a:p>
            <a:r>
              <a:rPr lang="lt-LT" sz="7200" dirty="0">
                <a:latin typeface="Times New Roman" panose="02020603050405020304" pitchFamily="18" charset="0"/>
                <a:cs typeface="Times New Roman" panose="02020603050405020304" pitchFamily="18" charset="0"/>
              </a:rPr>
              <a:t>Išanalizuotos JAV lietuvių švietimo tarybos </a:t>
            </a:r>
            <a:r>
              <a:rPr lang="lt-LT" sz="7200" b="1" dirty="0">
                <a:latin typeface="Times New Roman" panose="02020603050405020304" pitchFamily="18" charset="0"/>
                <a:cs typeface="Times New Roman" panose="02020603050405020304" pitchFamily="18" charset="0"/>
              </a:rPr>
              <a:t>Lietuvių kalbos ir Tėvynės pažinimo dėstymo gairės</a:t>
            </a:r>
            <a:r>
              <a:rPr lang="lt-LT" sz="7200" dirty="0">
                <a:latin typeface="Times New Roman" panose="02020603050405020304" pitchFamily="18" charset="0"/>
                <a:cs typeface="Times New Roman" panose="02020603050405020304" pitchFamily="18" charset="0"/>
              </a:rPr>
              <a:t>.</a:t>
            </a:r>
          </a:p>
          <a:p>
            <a:r>
              <a:rPr lang="lt-LT" sz="7200" dirty="0">
                <a:latin typeface="Times New Roman" panose="02020603050405020304" pitchFamily="18" charset="0"/>
                <a:cs typeface="Times New Roman" panose="02020603050405020304" pitchFamily="18" charset="0"/>
              </a:rPr>
              <a:t>Sudarytos </a:t>
            </a:r>
            <a:r>
              <a:rPr lang="lt-LT" sz="7200" b="1" dirty="0">
                <a:effectLst/>
                <a:latin typeface="Times New Roman" panose="02020603050405020304" pitchFamily="18" charset="0"/>
                <a:ea typeface="Calibri" panose="020F0502020204030204" pitchFamily="34" charset="0"/>
                <a:cs typeface="Times New Roman" panose="02020603050405020304" pitchFamily="18" charset="0"/>
              </a:rPr>
              <a:t>LIETUVIŲ  KALBOS  UGDYMO(SI)  GAIRĖS  ŠEŠTADIENINIŲ  MOKYKLŲ  I – IV KLASEI, </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jos aptartos su mokytojais </a:t>
            </a:r>
            <a:r>
              <a:rPr lang="lt-LT" sz="7200" dirty="0">
                <a:latin typeface="Times New Roman" panose="02020603050405020304" pitchFamily="18" charset="0"/>
                <a:ea typeface="Calibri" panose="020F0502020204030204" pitchFamily="34" charset="0"/>
                <a:cs typeface="Times New Roman" panose="02020603050405020304" pitchFamily="18" charset="0"/>
              </a:rPr>
              <a:t>ir patobulintos</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2012−2014)</a:t>
            </a:r>
            <a:r>
              <a:rPr lang="en-US" sz="7200" dirty="0">
                <a:latin typeface="Times New Roman" panose="02020603050405020304" pitchFamily="18" charset="0"/>
                <a:ea typeface="Calibri" panose="020F0502020204030204" pitchFamily="34" charset="0"/>
                <a:cs typeface="Times New Roman" panose="02020603050405020304" pitchFamily="18" charset="0"/>
              </a:rPr>
              <a:t> (Sud.</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  E. Marcelionienė).</a:t>
            </a:r>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lt-LT" sz="7200" dirty="0">
                <a:effectLst/>
                <a:latin typeface="Times New Roman" panose="02020603050405020304" pitchFamily="18" charset="0"/>
                <a:ea typeface="Calibri" panose="020F0502020204030204" pitchFamily="34" charset="0"/>
                <a:cs typeface="Times New Roman" panose="02020603050405020304" pitchFamily="18" charset="0"/>
              </a:rPr>
              <a:t>Sudaryta vadovėlių komplekto koncepcija, aptarta su mokytojais.</a:t>
            </a:r>
          </a:p>
          <a:p>
            <a:r>
              <a:rPr lang="lt-LT" sz="7200" dirty="0">
                <a:latin typeface="Times New Roman" panose="02020603050405020304" pitchFamily="18" charset="0"/>
                <a:ea typeface="Calibri" panose="020F0502020204030204" pitchFamily="34" charset="0"/>
                <a:cs typeface="Times New Roman" panose="02020603050405020304" pitchFamily="18" charset="0"/>
              </a:rPr>
              <a:t>Sudarytas vadovėlių komplekto planas, surinkta medžiaga.</a:t>
            </a:r>
          </a:p>
          <a:p>
            <a:pPr marL="0" indent="0">
              <a:buNone/>
            </a:pPr>
            <a:endParaRPr lang="lt-LT" sz="72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Sudarant</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dirty="0" err="1">
                <a:effectLst/>
                <a:latin typeface="Times New Roman" panose="02020603050405020304" pitchFamily="18" charset="0"/>
                <a:ea typeface="Calibri" panose="020F0502020204030204" pitchFamily="34" charset="0"/>
                <a:cs typeface="Times New Roman" panose="02020603050405020304" pitchFamily="18" charset="0"/>
              </a:rPr>
              <a:t>Lietuvi</a:t>
            </a:r>
            <a:r>
              <a:rPr lang="lt-LT" sz="7200" b="1" dirty="0">
                <a:effectLst/>
                <a:latin typeface="Times New Roman" panose="02020603050405020304" pitchFamily="18" charset="0"/>
                <a:ea typeface="Calibri" panose="020F0502020204030204" pitchFamily="34" charset="0"/>
                <a:cs typeface="Times New Roman" panose="02020603050405020304" pitchFamily="18" charset="0"/>
              </a:rPr>
              <a:t>ų  kalbos ugdymosi gaires šeštadieninių mokyklų I – IV klasei </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buvo </a:t>
            </a:r>
            <a:r>
              <a:rPr lang="lt-LT" sz="7200" dirty="0">
                <a:latin typeface="Times New Roman" panose="02020603050405020304" pitchFamily="18" charset="0"/>
                <a:ea typeface="Calibri" panose="020F0502020204030204" pitchFamily="34" charset="0"/>
                <a:cs typeface="Times New Roman" panose="02020603050405020304" pitchFamily="18" charset="0"/>
              </a:rPr>
              <a:t>naudoj</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amasi ir Lietuvos </a:t>
            </a:r>
            <a:r>
              <a:rPr lang="en-US" sz="7200" b="1" dirty="0">
                <a:effectLst/>
                <a:latin typeface="Times New Roman" panose="02020603050405020304" pitchFamily="18" charset="0"/>
                <a:ea typeface="Calibri" panose="020F0502020204030204" pitchFamily="34" charset="0"/>
                <a:cs typeface="Times New Roman" panose="02020603050405020304" pitchFamily="18" charset="0"/>
              </a:rPr>
              <a:t>P</a:t>
            </a:r>
            <a:r>
              <a:rPr lang="lt-LT" sz="7200" b="1" dirty="0">
                <a:effectLst/>
                <a:latin typeface="Times New Roman" panose="02020603050405020304" pitchFamily="18" charset="0"/>
                <a:ea typeface="Calibri" panose="020F0502020204030204" pitchFamily="34" charset="0"/>
                <a:cs typeface="Times New Roman" panose="02020603050405020304" pitchFamily="18" charset="0"/>
              </a:rPr>
              <a:t>radinio ugdymo </a:t>
            </a:r>
            <a:r>
              <a:rPr lang="en-US" sz="7200" b="1" dirty="0" err="1">
                <a:effectLst/>
                <a:latin typeface="Times New Roman" panose="02020603050405020304" pitchFamily="18" charset="0"/>
                <a:ea typeface="Calibri" panose="020F0502020204030204" pitchFamily="34" charset="0"/>
                <a:cs typeface="Times New Roman" panose="02020603050405020304" pitchFamily="18" charset="0"/>
              </a:rPr>
              <a:t>bendr</a:t>
            </a:r>
            <a:r>
              <a:rPr lang="lt-LT" sz="7200" b="1" dirty="0" err="1">
                <a:effectLst/>
                <a:latin typeface="Times New Roman" panose="02020603050405020304" pitchFamily="18" charset="0"/>
                <a:ea typeface="Calibri" panose="020F0502020204030204" pitchFamily="34" charset="0"/>
                <a:cs typeface="Times New Roman" panose="02020603050405020304" pitchFamily="18" charset="0"/>
              </a:rPr>
              <a:t>ąja</a:t>
            </a:r>
            <a:r>
              <a:rPr lang="lt-LT" sz="7200" b="1" dirty="0">
                <a:effectLst/>
                <a:latin typeface="Times New Roman" panose="02020603050405020304" pitchFamily="18" charset="0"/>
                <a:ea typeface="Calibri" panose="020F0502020204030204" pitchFamily="34" charset="0"/>
                <a:cs typeface="Times New Roman" panose="02020603050405020304" pitchFamily="18" charset="0"/>
              </a:rPr>
              <a:t> lietuvių kalbos programa</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kurios</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pirmasis</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variantas</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buvo</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E.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Marcelionien</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ė</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s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ir</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V.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Plentait</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ė</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s </a:t>
            </a:r>
            <a:r>
              <a:rPr lang="lt-LT" sz="7200" dirty="0" err="1">
                <a:latin typeface="Times New Roman" panose="02020603050405020304" pitchFamily="18" charset="0"/>
                <a:ea typeface="Calibri" panose="020F0502020204030204" pitchFamily="34" charset="0"/>
                <a:cs typeface="Times New Roman" panose="02020603050405020304" pitchFamily="18" charset="0"/>
              </a:rPr>
              <a:t>sukur</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tas</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a:latin typeface="Times New Roman" panose="02020603050405020304" pitchFamily="18" charset="0"/>
                <a:ea typeface="Calibri" panose="020F0502020204030204" pitchFamily="34" charset="0"/>
                <a:cs typeface="Times New Roman" panose="02020603050405020304" pitchFamily="18" charset="0"/>
              </a:rPr>
              <a:t>1992 m. </a:t>
            </a:r>
            <a:r>
              <a:rPr lang="en-US" sz="7200" dirty="0" err="1">
                <a:latin typeface="Times New Roman" panose="02020603050405020304" pitchFamily="18" charset="0"/>
                <a:ea typeface="Calibri" panose="020F0502020204030204" pitchFamily="34" charset="0"/>
                <a:cs typeface="Times New Roman" panose="02020603050405020304" pitchFamily="18" charset="0"/>
              </a:rPr>
              <a:t>ir</a:t>
            </a:r>
            <a:r>
              <a:rPr lang="en-US" sz="7200" dirty="0">
                <a:latin typeface="Times New Roman" panose="02020603050405020304" pitchFamily="18" charset="0"/>
                <a:ea typeface="Calibri" panose="020F0502020204030204" pitchFamily="34" charset="0"/>
                <a:cs typeface="Times New Roman" panose="02020603050405020304" pitchFamily="18" charset="0"/>
              </a:rPr>
              <a:t>  r</a:t>
            </a:r>
            <a:r>
              <a:rPr lang="lt-LT" sz="7200" dirty="0">
                <a:latin typeface="Times New Roman" panose="02020603050405020304" pitchFamily="18" charset="0"/>
                <a:ea typeface="Calibri" panose="020F0502020204030204" pitchFamily="34" charset="0"/>
                <a:cs typeface="Times New Roman" panose="02020603050405020304" pitchFamily="18" charset="0"/>
              </a:rPr>
              <a:t>ėmėsi visų </a:t>
            </a:r>
            <a:r>
              <a:rPr lang="en-US" sz="7200" dirty="0" err="1">
                <a:latin typeface="Times New Roman" panose="02020603050405020304" pitchFamily="18" charset="0"/>
                <a:ea typeface="Calibri" panose="020F0502020204030204" pitchFamily="34" charset="0"/>
                <a:cs typeface="Times New Roman" panose="02020603050405020304" pitchFamily="18" charset="0"/>
              </a:rPr>
              <a:t>kalbin</a:t>
            </a:r>
            <a:r>
              <a:rPr lang="lt-LT" sz="7200" dirty="0">
                <a:latin typeface="Times New Roman" panose="02020603050405020304" pitchFamily="18" charset="0"/>
                <a:ea typeface="Calibri" panose="020F0502020204030204" pitchFamily="34" charset="0"/>
                <a:cs typeface="Times New Roman" panose="02020603050405020304" pitchFamily="18" charset="0"/>
              </a:rPr>
              <a:t>ė</a:t>
            </a:r>
            <a:r>
              <a:rPr lang="en-US" sz="7200" dirty="0">
                <a:latin typeface="Times New Roman" panose="02020603050405020304" pitchFamily="18" charset="0"/>
                <a:ea typeface="Calibri" panose="020F0502020204030204" pitchFamily="34" charset="0"/>
                <a:cs typeface="Times New Roman" panose="02020603050405020304" pitchFamily="18" charset="0"/>
              </a:rPr>
              <a:t>s </a:t>
            </a:r>
            <a:r>
              <a:rPr lang="en-US" sz="7200" dirty="0" err="1">
                <a:latin typeface="Times New Roman" panose="02020603050405020304" pitchFamily="18" charset="0"/>
                <a:ea typeface="Calibri" panose="020F0502020204030204" pitchFamily="34" charset="0"/>
                <a:cs typeface="Times New Roman" panose="02020603050405020304" pitchFamily="18" charset="0"/>
              </a:rPr>
              <a:t>veiklos</a:t>
            </a:r>
            <a:r>
              <a:rPr lang="en-US" sz="7200" dirty="0">
                <a:latin typeface="Times New Roman" panose="02020603050405020304" pitchFamily="18" charset="0"/>
                <a:ea typeface="Calibri" panose="020F0502020204030204" pitchFamily="34" charset="0"/>
                <a:cs typeface="Times New Roman" panose="02020603050405020304" pitchFamily="18" charset="0"/>
              </a:rPr>
              <a:t> </a:t>
            </a:r>
            <a:r>
              <a:rPr lang="lt-LT" sz="7200" dirty="0">
                <a:latin typeface="Times New Roman" panose="02020603050405020304" pitchFamily="18" charset="0"/>
                <a:ea typeface="Calibri" panose="020F0502020204030204" pitchFamily="34" charset="0"/>
                <a:cs typeface="Times New Roman" panose="02020603050405020304" pitchFamily="18" charset="0"/>
              </a:rPr>
              <a:t>sričių integracija. Šiuo principu buvo grindžiami visi vėlesni Lietuvos mokyklų programų leidimai, jo laikomasi ir naujausiame programos variante </a:t>
            </a:r>
            <a:r>
              <a:rPr lang="en-US" sz="7200" dirty="0">
                <a:latin typeface="Times New Roman" panose="02020603050405020304" pitchFamily="18" charset="0"/>
                <a:ea typeface="Calibri" panose="020F0502020204030204" pitchFamily="34" charset="0"/>
                <a:cs typeface="Times New Roman" panose="02020603050405020304" pitchFamily="18" charset="0"/>
              </a:rPr>
              <a:t>(2022)</a:t>
            </a:r>
            <a:r>
              <a:rPr lang="lt-LT" sz="7200" dirty="0">
                <a:latin typeface="Times New Roman" panose="02020603050405020304" pitchFamily="18" charset="0"/>
                <a:ea typeface="Calibri" panose="020F0502020204030204" pitchFamily="34" charset="0"/>
                <a:cs typeface="Times New Roman" panose="02020603050405020304" pitchFamily="18" charset="0"/>
              </a:rPr>
              <a:t>.</a:t>
            </a:r>
            <a:r>
              <a:rPr lang="en-US" sz="7200" dirty="0">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Lietuvi</a:t>
            </a: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ų  kalbos ugdymosi gairių  kryptis buvo orientuota į vaiką, kuris geba kalbėti lietuviškai arba turi šios kalbos pradmenis ir lietuvių kalbos mokosi kaip gimtosios, o ne svetimosios. Pagal šią programą mokęsis vaikas galėtų nesunkiai pritapti Lietuvos mokykloje.</a:t>
            </a:r>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7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03959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C2B1-93C6-4E0B-8372-0F2FB85D08A5}"/>
              </a:ext>
            </a:extLst>
          </p:cNvPr>
          <p:cNvSpPr>
            <a:spLocks noGrp="1"/>
          </p:cNvSpPr>
          <p:nvPr>
            <p:ph type="title"/>
          </p:nvPr>
        </p:nvSpPr>
        <p:spPr>
          <a:xfrm>
            <a:off x="838200" y="365125"/>
            <a:ext cx="10515600" cy="675735"/>
          </a:xfrm>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 Lietuvos geografijos, gamtos elementai:</a:t>
            </a:r>
            <a:endParaRPr lang="en-US" sz="2400" dirty="0"/>
          </a:p>
        </p:txBody>
      </p:sp>
      <p:pic>
        <p:nvPicPr>
          <p:cNvPr id="4" name="Content Placeholder 4" descr="Text&#10;&#10;Description automatically generated">
            <a:extLst>
              <a:ext uri="{FF2B5EF4-FFF2-40B4-BE49-F238E27FC236}">
                <a16:creationId xmlns:a16="http://schemas.microsoft.com/office/drawing/2014/main" id="{8AC8B210-E9CF-4AE3-9F13-87D9DBB81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860" y="1397607"/>
            <a:ext cx="3828583" cy="4789183"/>
          </a:xfrm>
          <a:prstGeom prst="rect">
            <a:avLst/>
          </a:prstGeom>
        </p:spPr>
      </p:pic>
      <p:pic>
        <p:nvPicPr>
          <p:cNvPr id="5" name="Content Placeholder 4" descr="Text, letter&#10;&#10;Description automatically generated">
            <a:extLst>
              <a:ext uri="{FF2B5EF4-FFF2-40B4-BE49-F238E27FC236}">
                <a16:creationId xmlns:a16="http://schemas.microsoft.com/office/drawing/2014/main" id="{8DBE7D90-8ADD-4B0D-83D3-E71D7817AC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3232" y="1316139"/>
            <a:ext cx="4140171" cy="4922838"/>
          </a:xfrm>
        </p:spPr>
      </p:pic>
    </p:spTree>
    <p:extLst>
      <p:ext uri="{BB962C8B-B14F-4D97-AF65-F5344CB8AC3E}">
        <p14:creationId xmlns:p14="http://schemas.microsoft.com/office/powerpoint/2010/main" val="3753023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1AA7-604D-40F1-AD73-3E23497E3640}"/>
              </a:ext>
            </a:extLst>
          </p:cNvPr>
          <p:cNvSpPr>
            <a:spLocks noGrp="1"/>
          </p:cNvSpPr>
          <p:nvPr>
            <p:ph type="title"/>
          </p:nvPr>
        </p:nvSpPr>
        <p:spPr>
          <a:xfrm>
            <a:off x="838200" y="365125"/>
            <a:ext cx="10515600" cy="575779"/>
          </a:xfrm>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 Lietuvos geografijos, gamtos elementai:</a:t>
            </a:r>
            <a:endParaRPr lang="en-US" sz="2400" b="1" dirty="0"/>
          </a:p>
        </p:txBody>
      </p:sp>
      <p:pic>
        <p:nvPicPr>
          <p:cNvPr id="5" name="Content Placeholder 4" descr="A picture containing text&#10;&#10;Description automatically generated">
            <a:extLst>
              <a:ext uri="{FF2B5EF4-FFF2-40B4-BE49-F238E27FC236}">
                <a16:creationId xmlns:a16="http://schemas.microsoft.com/office/drawing/2014/main" id="{A4491F89-3C53-4085-9054-0355D5392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7835" y="1032822"/>
            <a:ext cx="4937535" cy="5421480"/>
          </a:xfrm>
        </p:spPr>
      </p:pic>
      <p:pic>
        <p:nvPicPr>
          <p:cNvPr id="7" name="Picture 6" descr="A picture containing map&#10;&#10;Description automatically generated">
            <a:extLst>
              <a:ext uri="{FF2B5EF4-FFF2-40B4-BE49-F238E27FC236}">
                <a16:creationId xmlns:a16="http://schemas.microsoft.com/office/drawing/2014/main" id="{6F43F2CE-5B84-444C-BDA9-4C416DA98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1724" y="615161"/>
            <a:ext cx="5531420" cy="6224008"/>
          </a:xfrm>
          <a:prstGeom prst="rect">
            <a:avLst/>
          </a:prstGeom>
        </p:spPr>
      </p:pic>
    </p:spTree>
    <p:extLst>
      <p:ext uri="{BB962C8B-B14F-4D97-AF65-F5344CB8AC3E}">
        <p14:creationId xmlns:p14="http://schemas.microsoft.com/office/powerpoint/2010/main" val="2176608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F795-B486-4CBA-A8EE-448AF48507B7}"/>
              </a:ext>
            </a:extLst>
          </p:cNvPr>
          <p:cNvSpPr>
            <a:spLocks noGrp="1"/>
          </p:cNvSpPr>
          <p:nvPr>
            <p:ph type="title"/>
          </p:nvPr>
        </p:nvSpPr>
        <p:spPr>
          <a:xfrm>
            <a:off x="838200" y="379380"/>
            <a:ext cx="10515600" cy="505838"/>
          </a:xfrm>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a:t>
            </a:r>
            <a:r>
              <a:rPr lang="lt-LT" sz="2400" dirty="0"/>
              <a:t> </a:t>
            </a:r>
            <a:r>
              <a:rPr lang="lt-LT" sz="2400" b="1" dirty="0">
                <a:latin typeface="Times New Roman" panose="02020603050405020304" pitchFamily="18" charset="0"/>
                <a:cs typeface="Times New Roman" panose="02020603050405020304" pitchFamily="18" charset="0"/>
              </a:rPr>
              <a:t>katalikų šventės</a:t>
            </a:r>
            <a:endParaRPr lang="en-US" sz="2400" b="1" dirty="0">
              <a:latin typeface="Times New Roman" panose="02020603050405020304" pitchFamily="18" charset="0"/>
              <a:cs typeface="Times New Roman" panose="02020603050405020304" pitchFamily="18" charset="0"/>
            </a:endParaRPr>
          </a:p>
        </p:txBody>
      </p:sp>
      <p:pic>
        <p:nvPicPr>
          <p:cNvPr id="8" name="Content Placeholder 4" descr="Text, letter&#10;&#10;Description automatically generated">
            <a:extLst>
              <a:ext uri="{FF2B5EF4-FFF2-40B4-BE49-F238E27FC236}">
                <a16:creationId xmlns:a16="http://schemas.microsoft.com/office/drawing/2014/main" id="{AF2A8889-5ABD-479A-975A-41E78FF5B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650" y="885218"/>
            <a:ext cx="5050150" cy="5768501"/>
          </a:xfrm>
          <a:prstGeom prst="rect">
            <a:avLst/>
          </a:prstGeom>
        </p:spPr>
      </p:pic>
      <p:pic>
        <p:nvPicPr>
          <p:cNvPr id="9" name="Content Placeholder 4" descr="Text&#10;&#10;Description automatically generated">
            <a:extLst>
              <a:ext uri="{FF2B5EF4-FFF2-40B4-BE49-F238E27FC236}">
                <a16:creationId xmlns:a16="http://schemas.microsoft.com/office/drawing/2014/main" id="{102A52EA-FC42-4D4B-9F03-DEFA266D9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54773" y="1383758"/>
            <a:ext cx="5768500" cy="4771419"/>
          </a:xfrm>
          <a:prstGeom prst="rect">
            <a:avLst/>
          </a:prstGeom>
        </p:spPr>
      </p:pic>
      <p:sp>
        <p:nvSpPr>
          <p:cNvPr id="4" name="Content Placeholder 3">
            <a:extLst>
              <a:ext uri="{FF2B5EF4-FFF2-40B4-BE49-F238E27FC236}">
                <a16:creationId xmlns:a16="http://schemas.microsoft.com/office/drawing/2014/main" id="{1CFAFCEA-C453-441C-8F95-160C7A73F4D7}"/>
              </a:ext>
            </a:extLst>
          </p:cNvPr>
          <p:cNvSpPr>
            <a:spLocks noGrp="1"/>
          </p:cNvSpPr>
          <p:nvPr>
            <p:ph idx="1"/>
          </p:nvPr>
        </p:nvSpPr>
        <p:spPr>
          <a:xfrm>
            <a:off x="838200" y="885216"/>
            <a:ext cx="10572345" cy="5768503"/>
          </a:xfrm>
        </p:spPr>
        <p:txBody>
          <a:bodyPr/>
          <a:lstStyle/>
          <a:p>
            <a:pPr marL="0" indent="0">
              <a:buNone/>
            </a:pPr>
            <a:endParaRPr lang="en-US" dirty="0"/>
          </a:p>
        </p:txBody>
      </p:sp>
    </p:spTree>
    <p:extLst>
      <p:ext uri="{BB962C8B-B14F-4D97-AF65-F5344CB8AC3E}">
        <p14:creationId xmlns:p14="http://schemas.microsoft.com/office/powerpoint/2010/main" val="3753023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FBF8-E9EC-4DB2-8FA0-BF0610A2B934}"/>
              </a:ext>
            </a:extLst>
          </p:cNvPr>
          <p:cNvSpPr>
            <a:spLocks noGrp="1"/>
          </p:cNvSpPr>
          <p:nvPr>
            <p:ph type="title"/>
          </p:nvPr>
        </p:nvSpPr>
        <p:spPr>
          <a:xfrm>
            <a:off x="838200" y="365125"/>
            <a:ext cx="10515600" cy="688423"/>
          </a:xfrm>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 šiandieninis gyvenimas</a:t>
            </a:r>
            <a:endParaRPr lang="en-US" sz="2400" dirty="0">
              <a:latin typeface="Times New Roman" panose="02020603050405020304" pitchFamily="18" charset="0"/>
              <a:cs typeface="Times New Roman" panose="02020603050405020304" pitchFamily="18" charset="0"/>
            </a:endParaRPr>
          </a:p>
        </p:txBody>
      </p:sp>
      <p:pic>
        <p:nvPicPr>
          <p:cNvPr id="4" name="Content Placeholder 3" descr="A group of people playing basketball&#10;&#10;Description automatically generated with low confidence">
            <a:extLst>
              <a:ext uri="{FF2B5EF4-FFF2-40B4-BE49-F238E27FC236}">
                <a16:creationId xmlns:a16="http://schemas.microsoft.com/office/drawing/2014/main" id="{26001A37-BC1D-47E4-9D2C-695412F2B1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980" y="1404730"/>
            <a:ext cx="4125275" cy="5088145"/>
          </a:xfrm>
          <a:prstGeom prst="rect">
            <a:avLst/>
          </a:prstGeom>
        </p:spPr>
      </p:pic>
      <p:pic>
        <p:nvPicPr>
          <p:cNvPr id="5" name="Picture 4" descr="Text&#10;&#10;Description automatically generated">
            <a:extLst>
              <a:ext uri="{FF2B5EF4-FFF2-40B4-BE49-F238E27FC236}">
                <a16:creationId xmlns:a16="http://schemas.microsoft.com/office/drawing/2014/main" id="{24A96B85-DC52-41DD-A0DD-599BD17C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485" y="1464365"/>
            <a:ext cx="5143500" cy="5028509"/>
          </a:xfrm>
          <a:prstGeom prst="rect">
            <a:avLst/>
          </a:prstGeom>
        </p:spPr>
      </p:pic>
    </p:spTree>
    <p:extLst>
      <p:ext uri="{BB962C8B-B14F-4D97-AF65-F5344CB8AC3E}">
        <p14:creationId xmlns:p14="http://schemas.microsoft.com/office/powerpoint/2010/main" val="792944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4490-93F5-4D10-9A17-865134BF55E1}"/>
              </a:ext>
            </a:extLst>
          </p:cNvPr>
          <p:cNvSpPr>
            <a:spLocks noGrp="1"/>
          </p:cNvSpPr>
          <p:nvPr>
            <p:ph type="title"/>
          </p:nvPr>
        </p:nvSpPr>
        <p:spPr>
          <a:xfrm>
            <a:off x="838200" y="365125"/>
            <a:ext cx="10515600" cy="675735"/>
          </a:xfrm>
        </p:spPr>
        <p:txBody>
          <a:bodyPr>
            <a:normAutofit/>
          </a:bodyPr>
          <a:lstStyle/>
          <a:p>
            <a:r>
              <a:rPr lang="lt-LT" sz="2400" b="1" dirty="0">
                <a:latin typeface="Times New Roman" panose="02020603050405020304" pitchFamily="18" charset="0"/>
                <a:cs typeface="Times New Roman" panose="02020603050405020304" pitchFamily="18" charset="0"/>
              </a:rPr>
              <a:t>Pavyzdžiai: kalbos ugdymas ir šiandieninis gyvenimas</a:t>
            </a:r>
            <a:endParaRPr lang="en-US" sz="2400" b="1" dirty="0">
              <a:latin typeface="Times New Roman" panose="02020603050405020304" pitchFamily="18" charset="0"/>
              <a:cs typeface="Times New Roman" panose="02020603050405020304" pitchFamily="18" charset="0"/>
            </a:endParaRPr>
          </a:p>
        </p:txBody>
      </p:sp>
      <p:pic>
        <p:nvPicPr>
          <p:cNvPr id="5" name="Picture 4" descr="Text&#10;&#10;Description automatically generated">
            <a:extLst>
              <a:ext uri="{FF2B5EF4-FFF2-40B4-BE49-F238E27FC236}">
                <a16:creationId xmlns:a16="http://schemas.microsoft.com/office/drawing/2014/main" id="{CCA6EE80-41C1-4D76-9AE2-9349B537B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1366" y="1367592"/>
            <a:ext cx="5379820" cy="4726355"/>
          </a:xfrm>
          <a:prstGeom prst="rect">
            <a:avLst/>
          </a:prstGeom>
        </p:spPr>
      </p:pic>
      <p:pic>
        <p:nvPicPr>
          <p:cNvPr id="6" name="Picture 5" descr="Text&#10;&#10;Description automatically generated">
            <a:extLst>
              <a:ext uri="{FF2B5EF4-FFF2-40B4-BE49-F238E27FC236}">
                <a16:creationId xmlns:a16="http://schemas.microsoft.com/office/drawing/2014/main" id="{E871F512-E546-4245-A11B-09F47A1C8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184" y="1040860"/>
            <a:ext cx="4634859" cy="5310970"/>
          </a:xfrm>
          <a:prstGeom prst="rect">
            <a:avLst/>
          </a:prstGeom>
        </p:spPr>
      </p:pic>
      <p:sp>
        <p:nvSpPr>
          <p:cNvPr id="7" name="Content Placeholder 6">
            <a:extLst>
              <a:ext uri="{FF2B5EF4-FFF2-40B4-BE49-F238E27FC236}">
                <a16:creationId xmlns:a16="http://schemas.microsoft.com/office/drawing/2014/main" id="{A9D89A9A-F2F5-4F06-BEA5-2B994603C47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76551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B2A48-7773-420B-AE73-26E4F88C7FE5}"/>
              </a:ext>
            </a:extLst>
          </p:cNvPr>
          <p:cNvSpPr>
            <a:spLocks noGrp="1"/>
          </p:cNvSpPr>
          <p:nvPr>
            <p:ph type="title"/>
          </p:nvPr>
        </p:nvSpPr>
        <p:spPr>
          <a:xfrm>
            <a:off x="438150" y="403697"/>
            <a:ext cx="10515600" cy="928992"/>
          </a:xfrm>
        </p:spPr>
        <p:txBody>
          <a:bodyPr>
            <a:normAutofit fontScale="90000"/>
          </a:bodyPr>
          <a:lstStyle/>
          <a:p>
            <a:pPr marL="0" marR="0" lvl="0" indent="0" defTabSz="914400" rtl="0" eaLnBrk="0" fontAlgn="base" latinLnBrk="0" hangingPunct="0">
              <a:lnSpc>
                <a:spcPct val="100000"/>
              </a:lnSpc>
              <a:spcBef>
                <a:spcPct val="0"/>
              </a:spcBef>
              <a:spcAft>
                <a:spcPct val="0"/>
              </a:spcAft>
              <a:tabLst/>
            </a:pPr>
            <a:r>
              <a:rPr kumimoji="0" lang="lt-LT" altLang="zh-CN" sz="2700"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METODINIAI PATARIMAI, KAIP NAUDOTIS VADOVĖLIO KOMPLEKTU </a:t>
            </a:r>
            <a:r>
              <a:rPr kumimoji="0" lang="lt-LT" altLang="zh-CN" sz="2200"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(ištrauka)</a:t>
            </a:r>
            <a:br>
              <a:rPr kumimoji="0" lang="en-US" altLang="zh-CN" sz="2200" b="0" i="0" u="none" strike="noStrike" cap="none" normalizeH="0" baseline="0" dirty="0">
                <a:ln>
                  <a:noFill/>
                </a:ln>
                <a:solidFill>
                  <a:schemeClr val="tx1"/>
                </a:solidFill>
                <a:effectLst/>
              </a:rPr>
            </a:br>
            <a:endParaRPr lang="en-US" sz="2200" dirty="0"/>
          </a:p>
        </p:txBody>
      </p:sp>
      <p:sp>
        <p:nvSpPr>
          <p:cNvPr id="3" name="Content Placeholder 2">
            <a:extLst>
              <a:ext uri="{FF2B5EF4-FFF2-40B4-BE49-F238E27FC236}">
                <a16:creationId xmlns:a16="http://schemas.microsoft.com/office/drawing/2014/main" id="{BE90F2A7-A4D0-47D5-98A6-D6647B098834}"/>
              </a:ext>
            </a:extLst>
          </p:cNvPr>
          <p:cNvSpPr>
            <a:spLocks noGrp="1"/>
          </p:cNvSpPr>
          <p:nvPr>
            <p:ph idx="1"/>
          </p:nvPr>
        </p:nvSpPr>
        <p:spPr>
          <a:xfrm>
            <a:off x="838200" y="1220821"/>
            <a:ext cx="10515600" cy="4956142"/>
          </a:xfrm>
        </p:spPr>
        <p:txBody>
          <a:bodyPr/>
          <a:lstStyle/>
          <a:p>
            <a:pPr marL="0" indent="0">
              <a:buNone/>
            </a:pPr>
            <a:r>
              <a:rPr lang="lt-LT" altLang="zh-CN" sz="2400" dirty="0">
                <a:solidFill>
                  <a:srgbClr val="00000A"/>
                </a:solidFill>
                <a:latin typeface="Liberation Serif"/>
                <a:ea typeface="SimSun" panose="02010600030101010101" pitchFamily="2" charset="-122"/>
                <a:cs typeface="Arial" panose="020B0604020202020204" pitchFamily="34" charset="0"/>
              </a:rPr>
              <a:t>Tema:</a:t>
            </a:r>
            <a:r>
              <a:rPr kumimoji="0" lang="lt-LT" altLang="zh-CN" sz="2400" b="0" i="0" u="none" strike="noStrike" cap="none" normalizeH="0" baseline="0" dirty="0">
                <a:ln>
                  <a:noFill/>
                </a:ln>
                <a:solidFill>
                  <a:srgbClr val="00000A"/>
                </a:solidFill>
                <a:effectLst/>
                <a:latin typeface="Liberation Serif"/>
                <a:ea typeface="SimSun" panose="02010600030101010101" pitchFamily="2" charset="-122"/>
                <a:cs typeface="Arial" panose="020B0604020202020204" pitchFamily="34" charset="0"/>
              </a:rPr>
              <a:t> </a:t>
            </a:r>
            <a:r>
              <a:rPr kumimoji="0" lang="lt-LT" altLang="zh-CN" sz="2400" b="1"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„ŠALIS TA LIETUVA VADINAS“ </a:t>
            </a:r>
            <a:br>
              <a:rPr kumimoji="0" lang="en-US" altLang="zh-CN" sz="400" b="0" i="0" u="none" strike="noStrike" cap="none" normalizeH="0" baseline="0" dirty="0">
                <a:ln>
                  <a:noFill/>
                </a:ln>
                <a:solidFill>
                  <a:schemeClr val="tx1"/>
                </a:solidFill>
                <a:effectLst/>
              </a:rPr>
            </a:br>
            <a:endParaRPr lang="en-US" dirty="0"/>
          </a:p>
        </p:txBody>
      </p:sp>
      <p:sp>
        <p:nvSpPr>
          <p:cNvPr id="4" name="Text Box 5">
            <a:extLst>
              <a:ext uri="{FF2B5EF4-FFF2-40B4-BE49-F238E27FC236}">
                <a16:creationId xmlns:a16="http://schemas.microsoft.com/office/drawing/2014/main" id="{690F82AD-079A-4F27-BD1E-05566DD879A5}"/>
              </a:ext>
            </a:extLst>
          </p:cNvPr>
          <p:cNvSpPr txBox="1">
            <a:spLocks noChangeArrowheads="1"/>
          </p:cNvSpPr>
          <p:nvPr/>
        </p:nvSpPr>
        <p:spPr bwMode="auto">
          <a:xfrm>
            <a:off x="876739" y="1772940"/>
            <a:ext cx="9960279" cy="4467354"/>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1" i="0" u="none" strike="noStrike" cap="none" normalizeH="0" baseline="0" dirty="0">
                <a:ln>
                  <a:noFill/>
                </a:ln>
                <a:solidFill>
                  <a:srgbClr val="00000A"/>
                </a:solidFill>
                <a:effectLst/>
                <a:latin typeface="Liberation Serif"/>
                <a:ea typeface="SimSun" panose="02010600030101010101" pitchFamily="2" charset="-122"/>
                <a:cs typeface="Arial" panose="020B0604020202020204" pitchFamily="34" charset="0"/>
              </a:rPr>
              <a:t>Tikslas </a:t>
            </a:r>
            <a:r>
              <a:rPr kumimoji="0" lang="lt-LT" altLang="zh-CN" b="1"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a:t>
            </a:r>
            <a:r>
              <a:rPr kumimoji="0" lang="lt-LT" altLang="zh-CN" b="1" i="0" u="none" strike="noStrike" cap="none" normalizeH="0" baseline="0" dirty="0">
                <a:ln>
                  <a:noFill/>
                </a:ln>
                <a:solidFill>
                  <a:srgbClr val="00000A"/>
                </a:solidFill>
                <a:effectLst/>
                <a:latin typeface="Liberation Serif"/>
                <a:ea typeface="SimSun" panose="02010600030101010101" pitchFamily="2" charset="-122"/>
                <a:cs typeface="Arial" panose="020B0604020202020204" pitchFamily="34" charset="0"/>
              </a:rPr>
              <a:t>  prakalbinti vaikus lietuviškai, pradėti pažinti kiekvieną mokinį, išsiaiškinti jo lietuvių kalbos lygį, jo santykį su Lietuva.</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1" i="0" u="none" strike="noStrike" cap="none" normalizeH="0" baseline="0" dirty="0">
                <a:ln>
                  <a:noFill/>
                </a:ln>
                <a:solidFill>
                  <a:srgbClr val="00000A"/>
                </a:solidFill>
                <a:effectLst/>
                <a:latin typeface="Liberation Serif"/>
                <a:ea typeface="SimSun" panose="02010600030101010101" pitchFamily="2" charset="-122"/>
                <a:cs typeface="Arial" panose="020B0604020202020204" pitchFamily="34" charset="0"/>
              </a:rPr>
              <a:t>      </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susipažins su vadovėliu „Aš – pirmokas“, 1-uoju pratybų sąsiuviniu;</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 aptars, ko sieks per lietuvių kalbos pamokas;</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 aiškinsis, kaip kiekvienas geba kalbėti lietuviškai, kurias raides pažįsta, ką žino apie Lietuvą, kaip su ja susijęs;</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 aiškinsis žodžių Lietuvos, gimtinės tema reikšmę;</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 susipažins su sąvokomis </a:t>
            </a:r>
            <a:r>
              <a:rPr kumimoji="0" lang="lt-LT" altLang="zh-CN" b="0" i="1"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ra</a:t>
            </a:r>
            <a:r>
              <a:rPr kumimoji="0" lang="lt-LT" altLang="zh-CN" b="1" i="1"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i</a:t>
            </a:r>
            <a:r>
              <a:rPr kumimoji="0" lang="lt-LT" altLang="zh-CN" b="0" i="1"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dė, didžioji raidė, mažoji raidė, žodžio garsai</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 mokysis išgirsti </a:t>
            </a:r>
            <a:r>
              <a:rPr kumimoji="0" lang="lt-LT" altLang="zh-CN" b="1"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l</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lt-LT" altLang="zh-CN" b="1"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k</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garsus žodžiuose, atpažinti jų raides </a:t>
            </a:r>
            <a:r>
              <a:rPr kumimoji="0" lang="lt-LT" altLang="zh-CN" b="1"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Ll</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lt-LT" altLang="zh-CN" b="1"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Kk</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Liberation Serif"/>
                <a:cs typeface="Times New Roman" panose="02020603050405020304" pitchFamily="18" charset="0"/>
              </a:rPr>
              <a:t>      </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a:t>
            </a:r>
            <a:r>
              <a:rPr kumimoji="0" lang="lt-LT" altLang="zh-CN" b="0" i="0" u="none" strike="noStrike" cap="none" normalizeH="0" baseline="0" dirty="0">
                <a:ln>
                  <a:noFill/>
                </a:ln>
                <a:solidFill>
                  <a:srgbClr val="00000A"/>
                </a:solidFill>
                <a:effectLst/>
                <a:latin typeface="Times New Roman" panose="02020603050405020304" pitchFamily="18" charset="0"/>
                <a:ea typeface="Liberation Serif"/>
                <a:cs typeface="Times New Roman" panose="02020603050405020304" pitchFamily="18" charset="0"/>
              </a:rPr>
              <a:t> išmoks rašyti </a:t>
            </a:r>
            <a:r>
              <a:rPr kumimoji="0" lang="lt-LT" altLang="zh-CN" b="1" i="1" u="none" strike="noStrike" cap="none" normalizeH="0" baseline="0" dirty="0">
                <a:ln>
                  <a:noFill/>
                </a:ln>
                <a:solidFill>
                  <a:srgbClr val="00000A"/>
                </a:solidFill>
                <a:effectLst/>
                <a:latin typeface="Calibri" panose="020F0502020204030204" pitchFamily="34" charset="0"/>
                <a:ea typeface="SimSun" panose="02010600030101010101" pitchFamily="2" charset="-122"/>
                <a:cs typeface="Calibri" panose="020F0502020204030204" pitchFamily="34" charset="0"/>
              </a:rPr>
              <a:t>L </a:t>
            </a:r>
            <a:r>
              <a:rPr kumimoji="0" lang="lt-LT" altLang="zh-CN" b="1" i="1" u="none" strike="noStrike" cap="none" normalizeH="0" baseline="0" dirty="0" err="1">
                <a:ln>
                  <a:noFill/>
                </a:ln>
                <a:solidFill>
                  <a:srgbClr val="00000A"/>
                </a:solidFill>
                <a:effectLst/>
                <a:latin typeface="Calibri" panose="020F0502020204030204" pitchFamily="34" charset="0"/>
                <a:ea typeface="SimSun" panose="02010600030101010101" pitchFamily="2" charset="-122"/>
                <a:cs typeface="Calibri" panose="020F0502020204030204" pitchFamily="34" charset="0"/>
              </a:rPr>
              <a:t>l</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ir </a:t>
            </a:r>
            <a:r>
              <a:rPr kumimoji="0" lang="lt-LT" altLang="zh-CN" b="1" i="1" u="none" strike="noStrike" cap="none" normalizeH="0" baseline="0" dirty="0">
                <a:ln>
                  <a:noFill/>
                </a:ln>
                <a:solidFill>
                  <a:srgbClr val="00000A"/>
                </a:solidFill>
                <a:effectLst/>
                <a:latin typeface="Calibri" panose="020F0502020204030204" pitchFamily="34" charset="0"/>
                <a:ea typeface="SimSun" panose="02010600030101010101" pitchFamily="2" charset="-122"/>
                <a:cs typeface="Calibri" panose="020F0502020204030204" pitchFamily="34" charset="0"/>
              </a:rPr>
              <a:t>K </a:t>
            </a:r>
            <a:r>
              <a:rPr kumimoji="0" lang="lt-LT" altLang="zh-CN" b="1" i="1" u="none" strike="noStrike" cap="none" normalizeH="0" baseline="0" dirty="0" err="1">
                <a:ln>
                  <a:noFill/>
                </a:ln>
                <a:solidFill>
                  <a:srgbClr val="00000A"/>
                </a:solidFill>
                <a:effectLst/>
                <a:latin typeface="Calibri" panose="020F0502020204030204" pitchFamily="34" charset="0"/>
                <a:ea typeface="SimSun" panose="02010600030101010101" pitchFamily="2" charset="-122"/>
                <a:cs typeface="Calibri" panose="020F0502020204030204" pitchFamily="34" charset="0"/>
              </a:rPr>
              <a:t>k</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raides.</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1" i="0" u="none" strike="noStrike" cap="none" normalizeH="0" baseline="0" dirty="0">
                <a:ln>
                  <a:noFill/>
                </a:ln>
                <a:solidFill>
                  <a:srgbClr val="00000A"/>
                </a:solidFill>
                <a:effectLst/>
                <a:latin typeface="Liberation Serif"/>
                <a:ea typeface="SimSun" panose="02010600030101010101" pitchFamily="2" charset="-122"/>
                <a:cs typeface="Arial" panose="020B0604020202020204" pitchFamily="34" charset="0"/>
              </a:rPr>
              <a:t>Priemonės</a:t>
            </a:r>
            <a:r>
              <a:rPr kumimoji="0" lang="lt-LT" altLang="zh-CN" b="1"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Vadovėlis „Aš – pirmokas“ (toliau bus trumpinama Vad.), 1-asis pratybų</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sąsiuvinis (Pr.</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s</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ąs.1); </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Vad. P. 4</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–7, </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Pr.</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s</a:t>
            </a:r>
            <a:r>
              <a:rPr kumimoji="0" lang="lt-LT"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ąs.1.</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P. 1–3.</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1"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Lietuvos</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žemėlapis</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albumai</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apie</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Lietuvą</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arba</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Lietuvos</a:t>
            </a:r>
            <a:r>
              <a:rPr kumimoji="0" lang="en-US" altLang="zh-CN"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b="0" i="0" u="none" strike="noStrike" cap="none" normalizeH="0" baseline="0" dirty="0" err="1">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nuotraukos</a:t>
            </a:r>
            <a:r>
              <a:rPr kumimoji="0" lang="en-US" altLang="zh-CN" b="0" i="0" u="none" strike="noStrike" cap="none" normalizeH="0" baseline="0" dirty="0">
                <a:ln>
                  <a:noFill/>
                </a:ln>
                <a:solidFill>
                  <a:srgbClr val="00000A"/>
                </a:solidFill>
                <a:effectLst/>
                <a:latin typeface="Liberation Serif"/>
                <a:ea typeface="SimSun" panose="02010600030101010101" pitchFamily="2" charset="-122"/>
                <a:cs typeface="Arial" panose="020B0604020202020204" pitchFamily="34" charset="0"/>
              </a:rPr>
              <a:t>.</a:t>
            </a:r>
            <a:endParaRPr kumimoji="0" lang="en-US"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b="0" i="0" u="none" strike="noStrike" cap="none" normalizeH="0" baseline="0" dirty="0">
                <a:ln>
                  <a:noFill/>
                </a:ln>
                <a:solidFill>
                  <a:srgbClr val="00000A"/>
                </a:solidFill>
                <a:effectLst/>
                <a:latin typeface="Liberation Serif"/>
                <a:ea typeface="SimSun" panose="02010600030101010101" pitchFamily="2" charset="-122"/>
                <a:cs typeface="Arial" panose="020B0604020202020204" pitchFamily="34" charset="0"/>
              </a:rPr>
              <a:t>                     </a:t>
            </a:r>
            <a:endParaRPr kumimoji="0" lang="lt-LT"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t-LT"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85250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A83F-E835-43F0-8908-4F19C915F9A6}"/>
              </a:ext>
            </a:extLst>
          </p:cNvPr>
          <p:cNvSpPr>
            <a:spLocks noGrp="1"/>
          </p:cNvSpPr>
          <p:nvPr>
            <p:ph type="title"/>
          </p:nvPr>
        </p:nvSpPr>
        <p:spPr>
          <a:xfrm>
            <a:off x="838200" y="365125"/>
            <a:ext cx="10515600" cy="771525"/>
          </a:xfrm>
        </p:spPr>
        <p:txBody>
          <a:bodyPr>
            <a:noAutofit/>
          </a:bodyPr>
          <a:lstStyle/>
          <a:p>
            <a:r>
              <a:rPr kumimoji="0" lang="lt-LT" altLang="zh-CN" sz="2400"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METODINIAI PATARIMAI, KAIP NAUDOTIS VADOVĖLIO KOMPLEKTU Teminis planas (ištrauka)</a:t>
            </a:r>
            <a:br>
              <a:rPr kumimoji="0" lang="en-US" altLang="zh-CN" sz="2400" b="0" i="0" u="none" strike="noStrike" cap="none" normalizeH="0" baseline="0" dirty="0">
                <a:ln>
                  <a:noFill/>
                </a:ln>
                <a:solidFill>
                  <a:schemeClr val="tx1"/>
                </a:solidFill>
                <a:effectLst/>
              </a:rPr>
            </a:br>
            <a:endParaRPr lang="en-US" sz="2400" dirty="0"/>
          </a:p>
        </p:txBody>
      </p:sp>
      <p:graphicFrame>
        <p:nvGraphicFramePr>
          <p:cNvPr id="4" name="Content Placeholder 3">
            <a:extLst>
              <a:ext uri="{FF2B5EF4-FFF2-40B4-BE49-F238E27FC236}">
                <a16:creationId xmlns:a16="http://schemas.microsoft.com/office/drawing/2014/main" id="{87911E11-1017-4BA1-8EB5-D18C411084A4}"/>
              </a:ext>
            </a:extLst>
          </p:cNvPr>
          <p:cNvGraphicFramePr>
            <a:graphicFrameLocks noGrp="1"/>
          </p:cNvGraphicFramePr>
          <p:nvPr>
            <p:ph idx="1"/>
            <p:extLst>
              <p:ext uri="{D42A27DB-BD31-4B8C-83A1-F6EECF244321}">
                <p14:modId xmlns:p14="http://schemas.microsoft.com/office/powerpoint/2010/main" val="4239959151"/>
              </p:ext>
            </p:extLst>
          </p:nvPr>
        </p:nvGraphicFramePr>
        <p:xfrm>
          <a:off x="1079770" y="1254869"/>
          <a:ext cx="10204314" cy="7108000"/>
        </p:xfrm>
        <a:graphic>
          <a:graphicData uri="http://schemas.openxmlformats.org/drawingml/2006/table">
            <a:tbl>
              <a:tblPr firstRow="1" firstCol="1" bandRow="1">
                <a:tableStyleId>{5C22544A-7EE6-4342-B048-85BDC9FD1C3A}</a:tableStyleId>
              </a:tblPr>
              <a:tblGrid>
                <a:gridCol w="2167408">
                  <a:extLst>
                    <a:ext uri="{9D8B030D-6E8A-4147-A177-3AD203B41FA5}">
                      <a16:colId xmlns:a16="http://schemas.microsoft.com/office/drawing/2014/main" val="2681818704"/>
                    </a:ext>
                  </a:extLst>
                </a:gridCol>
                <a:gridCol w="3228847">
                  <a:extLst>
                    <a:ext uri="{9D8B030D-6E8A-4147-A177-3AD203B41FA5}">
                      <a16:colId xmlns:a16="http://schemas.microsoft.com/office/drawing/2014/main" val="1945230845"/>
                    </a:ext>
                  </a:extLst>
                </a:gridCol>
                <a:gridCol w="2642723">
                  <a:extLst>
                    <a:ext uri="{9D8B030D-6E8A-4147-A177-3AD203B41FA5}">
                      <a16:colId xmlns:a16="http://schemas.microsoft.com/office/drawing/2014/main" val="3217812633"/>
                    </a:ext>
                  </a:extLst>
                </a:gridCol>
                <a:gridCol w="2165336">
                  <a:extLst>
                    <a:ext uri="{9D8B030D-6E8A-4147-A177-3AD203B41FA5}">
                      <a16:colId xmlns:a16="http://schemas.microsoft.com/office/drawing/2014/main" val="1442745013"/>
                    </a:ext>
                  </a:extLst>
                </a:gridCol>
              </a:tblGrid>
              <a:tr h="369685">
                <a:tc>
                  <a:txBody>
                    <a:bodyPr/>
                    <a:lstStyle/>
                    <a:p>
                      <a:pPr marL="0" marR="0">
                        <a:spcBef>
                          <a:spcPts val="0"/>
                        </a:spcBef>
                        <a:spcAft>
                          <a:spcPts val="0"/>
                        </a:spcAft>
                      </a:pPr>
                      <a:r>
                        <a:rPr lang="lt-LT" sz="1400">
                          <a:effectLst/>
                        </a:rPr>
                        <a:t>        Kalbinė</a:t>
                      </a:r>
                      <a:endParaRPr lang="en-US" sz="1400">
                        <a:effectLst/>
                      </a:endParaRPr>
                    </a:p>
                    <a:p>
                      <a:pPr marL="0" marR="0">
                        <a:spcBef>
                          <a:spcPts val="0"/>
                        </a:spcBef>
                        <a:spcAft>
                          <a:spcPts val="0"/>
                        </a:spcAft>
                      </a:pPr>
                      <a:r>
                        <a:rPr lang="lt-LT" sz="1400">
                          <a:effectLst/>
                        </a:rPr>
                        <a:t>            veikla</a:t>
                      </a:r>
                      <a:endParaRPr lang="en-US" sz="1400">
                        <a:effectLst/>
                      </a:endParaRPr>
                    </a:p>
                    <a:p>
                      <a:pPr marL="0" marR="0">
                        <a:spcBef>
                          <a:spcPts val="0"/>
                        </a:spcBef>
                        <a:spcAft>
                          <a:spcPts val="0"/>
                        </a:spcAft>
                      </a:pPr>
                      <a:r>
                        <a:rPr lang="lt-LT" sz="1400">
                          <a:effectLst/>
                        </a:rPr>
                        <a:t>Tema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Klausymas</a:t>
                      </a:r>
                      <a:endParaRPr lang="en-US" sz="1400">
                        <a:effectLst/>
                      </a:endParaRPr>
                    </a:p>
                    <a:p>
                      <a:pPr marL="0" marR="0">
                        <a:spcBef>
                          <a:spcPts val="0"/>
                        </a:spcBef>
                        <a:spcAft>
                          <a:spcPts val="0"/>
                        </a:spcAft>
                      </a:pPr>
                      <a:r>
                        <a:rPr lang="lt-LT" sz="1400">
                          <a:effectLst/>
                        </a:rPr>
                        <a:t>Kalbėjimas</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Skaitymas</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Rašymas</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extLst>
                  <a:ext uri="{0D108BD9-81ED-4DB2-BD59-A6C34878D82A}">
                    <a16:rowId xmlns:a16="http://schemas.microsoft.com/office/drawing/2014/main" val="2429938780"/>
                  </a:ext>
                </a:extLst>
              </a:tr>
              <a:tr h="1073847">
                <a:tc>
                  <a:txBody>
                    <a:bodyPr/>
                    <a:lstStyle/>
                    <a:p>
                      <a:pPr marL="0" marR="0" hangingPunct="0">
                        <a:lnSpc>
                          <a:spcPct val="120000"/>
                        </a:lnSpc>
                        <a:spcBef>
                          <a:spcPts val="0"/>
                        </a:spcBef>
                        <a:spcAft>
                          <a:spcPts val="0"/>
                        </a:spcAft>
                      </a:pPr>
                      <a:r>
                        <a:rPr lang="en-US" sz="1400">
                          <a:effectLst/>
                        </a:rPr>
                        <a:t>5. </a:t>
                      </a:r>
                      <a:r>
                        <a:rPr lang="lt-LT" sz="1400">
                          <a:effectLst/>
                        </a:rPr>
                        <a:t>Mano namai. </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Kalbasi apie gyvenamuosius namus, pasakoja apie savo namą, kambarį;  mokosi pavadinti įvairius žmonių, gyvūnų būstus. Klausosi V. Palčinskaitės eilėraščio „Visi ką nors turi“, mena mįsles apie namą, buities daiktus.</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Mokosi išgirsti lietuvių kalbos garsus:  i, y, b, p, analizuoti žodžius su šiais garsais; </a:t>
                      </a:r>
                      <a:endParaRPr lang="en-US" sz="1400">
                        <a:effectLst/>
                      </a:endParaRPr>
                    </a:p>
                    <a:p>
                      <a:pPr marL="0" marR="0">
                        <a:spcBef>
                          <a:spcPts val="0"/>
                        </a:spcBef>
                        <a:spcAft>
                          <a:spcPts val="0"/>
                        </a:spcAft>
                      </a:pPr>
                      <a:r>
                        <a:rPr lang="lt-LT" sz="1400">
                          <a:effectLst/>
                        </a:rPr>
                        <a:t>skirti i ir y garsus žodžiuose. Susipažįsta su raidėmis: Ii, Yy, Bb, Pp; skaito  žodžius, sakinius ir tekstą  su šiomis raidėmis.</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Rašo Ii, Yy, Bb, Pp raides, žodžius su šiomis ir kitomis išmoktomis raidėmis. Mokosi taisyklingai tarti ir rašyti žodžius su i ir y garsais. Diktantas.</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extLst>
                  <a:ext uri="{0D108BD9-81ED-4DB2-BD59-A6C34878D82A}">
                    <a16:rowId xmlns:a16="http://schemas.microsoft.com/office/drawing/2014/main" val="1154969613"/>
                  </a:ext>
                </a:extLst>
              </a:tr>
              <a:tr h="1056243">
                <a:tc>
                  <a:txBody>
                    <a:bodyPr/>
                    <a:lstStyle/>
                    <a:p>
                      <a:pPr marL="0" marR="0" hangingPunct="0">
                        <a:lnSpc>
                          <a:spcPct val="120000"/>
                        </a:lnSpc>
                        <a:spcBef>
                          <a:spcPts val="0"/>
                        </a:spcBef>
                        <a:spcAft>
                          <a:spcPts val="0"/>
                        </a:spcAft>
                      </a:pPr>
                      <a:r>
                        <a:rPr lang="en-US" sz="1400">
                          <a:effectLst/>
                        </a:rPr>
                        <a:t>6. </a:t>
                      </a:r>
                      <a:r>
                        <a:rPr lang="lt-LT" sz="1400">
                          <a:effectLst/>
                        </a:rPr>
                        <a:t>Mano diena.</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Pasakoja, ką veikia rytą, dieną, vakarą, naktį; pasakoja pagal paveikslėlių seriją, iš asmeninės patirties; mokosi pavadinti paros laiką, savaitės dienas. </a:t>
                      </a:r>
                      <a:r>
                        <a:rPr lang="en-US" sz="1400">
                          <a:effectLst/>
                        </a:rPr>
                        <a:t>K</a:t>
                      </a:r>
                      <a:r>
                        <a:rPr lang="lt-LT" sz="1400">
                          <a:effectLst/>
                        </a:rPr>
                        <a:t>lausosi M. M. Kudarauskaitės eilėraščio „Rytas“, S. Poškaus pasakaitės „Savaitės pasaka“, aptaria ją.</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Mokosi išgirsti lietuvių kalbos garsus:  r, v, ai, ei, analizuoti žodžius su jais. Susipažįsta su raidėmis: Rr, Vv; skaito žodžius, sakinius ir tekstą  su šiomis raidėmis.</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Išmoksta rašyti Rr, Vv raides, rašo žodžius su šiomis ir kitomis išmoktomis raidėmis. </a:t>
                      </a:r>
                      <a:r>
                        <a:rPr lang="en-US" sz="1400">
                          <a:effectLst/>
                        </a:rPr>
                        <a:t>M</a:t>
                      </a:r>
                      <a:r>
                        <a:rPr lang="lt-LT" sz="1400">
                          <a:effectLst/>
                        </a:rPr>
                        <a:t>okosi rašyti žodžius su ai, ei.</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extLst>
                  <a:ext uri="{0D108BD9-81ED-4DB2-BD59-A6C34878D82A}">
                    <a16:rowId xmlns:a16="http://schemas.microsoft.com/office/drawing/2014/main" val="4248636607"/>
                  </a:ext>
                </a:extLst>
              </a:tr>
              <a:tr h="1285096">
                <a:tc>
                  <a:txBody>
                    <a:bodyPr/>
                    <a:lstStyle/>
                    <a:p>
                      <a:pPr marL="0" marR="0" hangingPunct="0">
                        <a:lnSpc>
                          <a:spcPct val="120000"/>
                        </a:lnSpc>
                        <a:spcBef>
                          <a:spcPts val="0"/>
                        </a:spcBef>
                        <a:spcAft>
                          <a:spcPts val="0"/>
                        </a:spcAft>
                      </a:pPr>
                      <a:r>
                        <a:rPr lang="en-US" sz="1400">
                          <a:effectLst/>
                        </a:rPr>
                        <a:t>7. </a:t>
                      </a:r>
                      <a:r>
                        <a:rPr lang="lt-LT" sz="1400">
                          <a:effectLst/>
                        </a:rPr>
                        <a:t>Mano draugai ir žaidimai.</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Pasakoja apie savo draugus, kartu žaidžiamus žaidimus; pasakoja pagal paveikslą, iš asmeninės patirties; mokosi apibūdinti draugą, draugę, plečia savo žodyną. Išmoksta vaikų žaidimą „Jurgelis“ .</a:t>
                      </a:r>
                      <a:endParaRPr lang="en-US" sz="1400">
                        <a:effectLst/>
                      </a:endParaRPr>
                    </a:p>
                    <a:p>
                      <a:pPr marL="0" marR="0">
                        <a:spcBef>
                          <a:spcPts val="0"/>
                        </a:spcBef>
                        <a:spcAft>
                          <a:spcPts val="0"/>
                        </a:spcAft>
                      </a:pPr>
                      <a:r>
                        <a:rPr lang="en-US" sz="1400">
                          <a:effectLst/>
                        </a:rPr>
                        <a:t> </a:t>
                      </a: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Mokosi išgirsti lietuvių kalbos garsus:  u, ū, j, analizuoti žodžius su šiais garsais; Susipažįsta su Uu, Ūū, Jj raidėmis; </a:t>
                      </a:r>
                      <a:r>
                        <a:rPr lang="en-US" sz="1400">
                          <a:effectLst/>
                        </a:rPr>
                        <a:t>išmoksta</a:t>
                      </a:r>
                      <a:r>
                        <a:rPr lang="lt-LT" sz="1400">
                          <a:effectLst/>
                        </a:rPr>
                        <a:t> skaityti  žodžius, sakinius ir tekstą  su šiomis raidėmis. Įsivertina skaitymo gebėjimus.</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a:spcBef>
                          <a:spcPts val="0"/>
                        </a:spcBef>
                        <a:spcAft>
                          <a:spcPts val="0"/>
                        </a:spcAft>
                      </a:pPr>
                      <a:r>
                        <a:rPr lang="lt-LT" sz="1400">
                          <a:effectLst/>
                        </a:rPr>
                        <a:t>Išmoksta rašyti Uu, Ūū, Jj raides, rašo žodžius su šiomis raidėmis; mokosi išgirsti ir taisyklingai tarti au, ui garsus žodžiuose, rašyti žodžius su šiais garsais.</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extLst>
                  <a:ext uri="{0D108BD9-81ED-4DB2-BD59-A6C34878D82A}">
                    <a16:rowId xmlns:a16="http://schemas.microsoft.com/office/drawing/2014/main" val="2937500109"/>
                  </a:ext>
                </a:extLst>
              </a:tr>
              <a:tr h="1137222">
                <a:tc>
                  <a:txBody>
                    <a:bodyPr/>
                    <a:lstStyle/>
                    <a:p>
                      <a:pPr marL="0" marR="0" hangingPunct="0">
                        <a:lnSpc>
                          <a:spcPct val="120000"/>
                        </a:lnSpc>
                        <a:spcBef>
                          <a:spcPts val="0"/>
                        </a:spcBef>
                        <a:spcAft>
                          <a:spcPts val="0"/>
                        </a:spcAft>
                      </a:pPr>
                      <a:r>
                        <a:rPr lang="en-US" sz="1400" dirty="0">
                          <a:effectLst/>
                        </a:rPr>
                        <a:t>8. </a:t>
                      </a:r>
                      <a:r>
                        <a:rPr lang="lt-LT" sz="1400" dirty="0">
                          <a:effectLst/>
                        </a:rPr>
                        <a:t>Ruduo atėjo.</a:t>
                      </a:r>
                      <a:endParaRPr lang="en-US" sz="1400" dirty="0">
                        <a:effectLst/>
                      </a:endParaRPr>
                    </a:p>
                    <a:p>
                      <a:pPr marL="0" marR="0">
                        <a:spcBef>
                          <a:spcPts val="0"/>
                        </a:spcBef>
                        <a:spcAft>
                          <a:spcPts val="0"/>
                        </a:spcAft>
                      </a:pPr>
                      <a:r>
                        <a:rPr lang="lt-LT" sz="1400" dirty="0">
                          <a:effectLst/>
                        </a:rPr>
                        <a:t> </a:t>
                      </a:r>
                      <a:endParaRPr lang="en-US" sz="1400" dirty="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hangingPunct="0">
                        <a:lnSpc>
                          <a:spcPct val="120000"/>
                        </a:lnSpc>
                        <a:spcBef>
                          <a:spcPts val="0"/>
                        </a:spcBef>
                        <a:spcAft>
                          <a:spcPts val="0"/>
                        </a:spcAft>
                      </a:pPr>
                      <a:r>
                        <a:rPr lang="lt-LT" sz="1400">
                          <a:effectLst/>
                        </a:rPr>
                        <a:t>Kalbasi apie rudenį, pasakoja  pagal paveikslėlių seriją, kuria pasakos tęsinį. Susipažįsta su rudens mėnesių pavadinimais,  </a:t>
                      </a:r>
                      <a:endParaRPr lang="en-US" sz="1400">
                        <a:effectLst/>
                      </a:endParaRPr>
                    </a:p>
                    <a:p>
                      <a:pPr marL="0" marR="0" hangingPunct="0">
                        <a:lnSpc>
                          <a:spcPct val="120000"/>
                        </a:lnSpc>
                        <a:spcBef>
                          <a:spcPts val="0"/>
                        </a:spcBef>
                        <a:spcAft>
                          <a:spcPts val="0"/>
                        </a:spcAft>
                      </a:pPr>
                      <a:r>
                        <a:rPr lang="lt-LT" sz="1400">
                          <a:effectLst/>
                        </a:rPr>
                        <a:t>apibūdina rudens spalvas. </a:t>
                      </a:r>
                      <a:endParaRPr lang="en-US" sz="1400">
                        <a:effectLst/>
                      </a:endParaRPr>
                    </a:p>
                    <a:p>
                      <a:pPr marL="0" marR="0" hangingPunct="0">
                        <a:lnSpc>
                          <a:spcPct val="120000"/>
                        </a:lnSpc>
                        <a:spcBef>
                          <a:spcPts val="0"/>
                        </a:spcBef>
                        <a:spcAft>
                          <a:spcPts val="0"/>
                        </a:spcAft>
                      </a:pPr>
                      <a:r>
                        <a:rPr lang="lt-LT" sz="1400">
                          <a:effectLst/>
                        </a:rPr>
                        <a:t>Kausosi J. Degutytės eilėraščio „Klevo lapas“.</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hangingPunct="0">
                        <a:lnSpc>
                          <a:spcPct val="120000"/>
                        </a:lnSpc>
                        <a:spcBef>
                          <a:spcPts val="0"/>
                        </a:spcBef>
                        <a:spcAft>
                          <a:spcPts val="0"/>
                        </a:spcAft>
                      </a:pPr>
                      <a:r>
                        <a:rPr lang="lt-LT" sz="1400">
                          <a:effectLst/>
                        </a:rPr>
                        <a:t>Mokosi išgirsti g, uo garsus, analizuoti žodžius su jais; </a:t>
                      </a:r>
                      <a:endParaRPr lang="en-US" sz="1400">
                        <a:effectLst/>
                      </a:endParaRPr>
                    </a:p>
                    <a:p>
                      <a:pPr marL="0" marR="0" hangingPunct="0">
                        <a:lnSpc>
                          <a:spcPct val="120000"/>
                        </a:lnSpc>
                        <a:spcBef>
                          <a:spcPts val="0"/>
                        </a:spcBef>
                        <a:spcAft>
                          <a:spcPts val="0"/>
                        </a:spcAft>
                      </a:pPr>
                      <a:r>
                        <a:rPr lang="lt-LT" sz="1400">
                          <a:effectLst/>
                        </a:rPr>
                        <a:t>susipažįsta su Gg raidėmis; skaito žodžius, sakinius ir tekstą su šiomis raidėmis, su uo.</a:t>
                      </a:r>
                      <a:endParaRPr lang="en-US" sz="1400">
                        <a:effectLst/>
                      </a:endParaRPr>
                    </a:p>
                    <a:p>
                      <a:pPr marL="0" marR="0">
                        <a:spcBef>
                          <a:spcPts val="0"/>
                        </a:spcBef>
                        <a:spcAft>
                          <a:spcPts val="0"/>
                        </a:spcAft>
                      </a:pPr>
                      <a:r>
                        <a:rPr lang="lt-LT" sz="1400">
                          <a:effectLst/>
                        </a:rPr>
                        <a:t> </a:t>
                      </a:r>
                      <a:endParaRPr lang="en-US" sz="140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tc>
                  <a:txBody>
                    <a:bodyPr/>
                    <a:lstStyle/>
                    <a:p>
                      <a:pPr marL="0" marR="0" hangingPunct="0">
                        <a:lnSpc>
                          <a:spcPct val="120000"/>
                        </a:lnSpc>
                        <a:spcBef>
                          <a:spcPts val="0"/>
                        </a:spcBef>
                        <a:spcAft>
                          <a:spcPts val="0"/>
                        </a:spcAft>
                      </a:pPr>
                      <a:r>
                        <a:rPr lang="lt-LT" sz="1400" dirty="0">
                          <a:effectLst/>
                        </a:rPr>
                        <a:t>Rašo </a:t>
                      </a:r>
                      <a:r>
                        <a:rPr lang="lt-LT" sz="1400" dirty="0" err="1">
                          <a:effectLst/>
                        </a:rPr>
                        <a:t>Gg</a:t>
                      </a:r>
                      <a:r>
                        <a:rPr lang="lt-LT" sz="1400" dirty="0">
                          <a:effectLst/>
                        </a:rPr>
                        <a:t> raides, žodžius su šiomis raidėmis; mokosi išgirsti ir taisyklingai tarti </a:t>
                      </a:r>
                      <a:r>
                        <a:rPr lang="lt-LT" sz="1400" dirty="0" err="1">
                          <a:effectLst/>
                        </a:rPr>
                        <a:t>uo</a:t>
                      </a:r>
                      <a:r>
                        <a:rPr lang="lt-LT" sz="1400" dirty="0">
                          <a:effectLst/>
                        </a:rPr>
                        <a:t> garsą žodžiuose, rašyti žodžius su </a:t>
                      </a:r>
                      <a:r>
                        <a:rPr lang="lt-LT" sz="1400" dirty="0" err="1">
                          <a:effectLst/>
                        </a:rPr>
                        <a:t>uo</a:t>
                      </a:r>
                      <a:r>
                        <a:rPr lang="lt-LT" sz="1400" dirty="0">
                          <a:effectLst/>
                        </a:rPr>
                        <a:t>.</a:t>
                      </a:r>
                      <a:endParaRPr lang="en-US" sz="1400" dirty="0">
                        <a:solidFill>
                          <a:srgbClr val="00000A"/>
                        </a:solidFill>
                        <a:effectLst/>
                        <a:latin typeface="Liberation Serif"/>
                        <a:ea typeface="SimSun" panose="02010600030101010101" pitchFamily="2" charset="-122"/>
                        <a:cs typeface="Arial" panose="020B0604020202020204" pitchFamily="34" charset="0"/>
                      </a:endParaRPr>
                    </a:p>
                  </a:txBody>
                  <a:tcPr marL="35016" marR="35016" marT="0" marB="0"/>
                </a:tc>
                <a:extLst>
                  <a:ext uri="{0D108BD9-81ED-4DB2-BD59-A6C34878D82A}">
                    <a16:rowId xmlns:a16="http://schemas.microsoft.com/office/drawing/2014/main" val="3630641820"/>
                  </a:ext>
                </a:extLst>
              </a:tr>
            </a:tbl>
          </a:graphicData>
        </a:graphic>
      </p:graphicFrame>
      <p:cxnSp>
        <p:nvCxnSpPr>
          <p:cNvPr id="5" name="Straight Connector 4">
            <a:extLst>
              <a:ext uri="{FF2B5EF4-FFF2-40B4-BE49-F238E27FC236}">
                <a16:creationId xmlns:a16="http://schemas.microsoft.com/office/drawing/2014/main" id="{FDC56B42-F923-4D4D-AE80-8762691B9EAA}"/>
              </a:ext>
            </a:extLst>
          </p:cNvPr>
          <p:cNvCxnSpPr>
            <a:cxnSpLocks/>
          </p:cNvCxnSpPr>
          <p:nvPr/>
        </p:nvCxnSpPr>
        <p:spPr>
          <a:xfrm>
            <a:off x="1078865" y="941705"/>
            <a:ext cx="1292860" cy="7715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66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9CB5-62FC-49F7-BC82-E62DD1EFAE6D}"/>
              </a:ext>
            </a:extLst>
          </p:cNvPr>
          <p:cNvSpPr>
            <a:spLocks noGrp="1"/>
          </p:cNvSpPr>
          <p:nvPr>
            <p:ph type="title"/>
          </p:nvPr>
        </p:nvSpPr>
        <p:spPr>
          <a:xfrm>
            <a:off x="838200" y="365125"/>
            <a:ext cx="10515600" cy="1011339"/>
          </a:xfrm>
        </p:spPr>
        <p:txBody>
          <a:bodyPr>
            <a:normAutofit/>
          </a:bodyPr>
          <a:lstStyle/>
          <a:p>
            <a:r>
              <a:rPr kumimoji="0" lang="lt-LT" altLang="zh-CN" sz="2700" b="0" i="0" u="none" strike="noStrike" cap="none" normalizeH="0" baseline="0" dirty="0">
                <a:ln>
                  <a:noFill/>
                </a:ln>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METODINIAI PATARIMAI, KAIP NAUDOTIS VADOVĖLIO KOMPLEKTU. </a:t>
            </a:r>
            <a:r>
              <a:rPr kumimoji="0" lang="lt-LT" altLang="zh-CN" sz="2400" b="0" i="0" u="none" strike="noStrike" cap="none" normalizeH="0" baseline="0" dirty="0">
                <a:ln>
                  <a:noFill/>
                </a:ln>
                <a:solidFill>
                  <a:schemeClr val="tx1"/>
                </a:solidFill>
                <a:effectLst/>
              </a:rPr>
              <a:t>Metodiniai paaiškinimai (ištrauka)</a:t>
            </a:r>
            <a:endParaRPr lang="en-US" dirty="0"/>
          </a:p>
        </p:txBody>
      </p:sp>
      <p:graphicFrame>
        <p:nvGraphicFramePr>
          <p:cNvPr id="4" name="Content Placeholder 3">
            <a:extLst>
              <a:ext uri="{FF2B5EF4-FFF2-40B4-BE49-F238E27FC236}">
                <a16:creationId xmlns:a16="http://schemas.microsoft.com/office/drawing/2014/main" id="{731C8810-97CF-43D6-BB92-9CB2E9CD3A28}"/>
              </a:ext>
            </a:extLst>
          </p:cNvPr>
          <p:cNvGraphicFramePr>
            <a:graphicFrameLocks noGrp="1"/>
          </p:cNvGraphicFramePr>
          <p:nvPr>
            <p:ph idx="1"/>
            <p:extLst>
              <p:ext uri="{D42A27DB-BD31-4B8C-83A1-F6EECF244321}">
                <p14:modId xmlns:p14="http://schemas.microsoft.com/office/powerpoint/2010/main" val="812446075"/>
              </p:ext>
            </p:extLst>
          </p:nvPr>
        </p:nvGraphicFramePr>
        <p:xfrm>
          <a:off x="1035997" y="1308370"/>
          <a:ext cx="10374548" cy="7040880"/>
        </p:xfrm>
        <a:graphic>
          <a:graphicData uri="http://schemas.openxmlformats.org/drawingml/2006/table">
            <a:tbl>
              <a:tblPr firstRow="1" firstCol="1" bandRow="1">
                <a:tableStyleId>{5C22544A-7EE6-4342-B048-85BDC9FD1C3A}</a:tableStyleId>
              </a:tblPr>
              <a:tblGrid>
                <a:gridCol w="1976354">
                  <a:extLst>
                    <a:ext uri="{9D8B030D-6E8A-4147-A177-3AD203B41FA5}">
                      <a16:colId xmlns:a16="http://schemas.microsoft.com/office/drawing/2014/main" val="3772765328"/>
                    </a:ext>
                  </a:extLst>
                </a:gridCol>
                <a:gridCol w="8398194">
                  <a:extLst>
                    <a:ext uri="{9D8B030D-6E8A-4147-A177-3AD203B41FA5}">
                      <a16:colId xmlns:a16="http://schemas.microsoft.com/office/drawing/2014/main" val="1944570467"/>
                    </a:ext>
                  </a:extLst>
                </a:gridCol>
              </a:tblGrid>
              <a:tr h="4995153">
                <a:tc>
                  <a:txBody>
                    <a:bodyPr/>
                    <a:lstStyle/>
                    <a:p>
                      <a:pPr marL="0" marR="0">
                        <a:spcBef>
                          <a:spcPts val="0"/>
                        </a:spcBef>
                        <a:spcAft>
                          <a:spcPts val="0"/>
                        </a:spcAft>
                      </a:pPr>
                      <a:r>
                        <a:rPr lang="lt-LT" sz="1400" dirty="0">
                          <a:effectLst/>
                        </a:rPr>
                        <a:t>Mokytojui.</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lgn="ctr">
                        <a:spcBef>
                          <a:spcPts val="0"/>
                        </a:spcBef>
                        <a:spcAft>
                          <a:spcPts val="0"/>
                        </a:spcAft>
                      </a:pPr>
                      <a:r>
                        <a:rPr lang="en-US" sz="1400" dirty="0">
                          <a:effectLst/>
                        </a:rPr>
                        <a:t>I</a:t>
                      </a:r>
                    </a:p>
                    <a:p>
                      <a:pPr marL="0" marR="0">
                        <a:spcBef>
                          <a:spcPts val="0"/>
                        </a:spcBef>
                        <a:spcAft>
                          <a:spcPts val="0"/>
                        </a:spcAft>
                      </a:pPr>
                      <a:r>
                        <a:rPr lang="en-US" sz="1400" dirty="0">
                          <a:effectLst/>
                        </a:rPr>
                        <a:t>   </a:t>
                      </a:r>
                    </a:p>
                    <a:p>
                      <a:pPr marL="0" marR="0">
                        <a:spcBef>
                          <a:spcPts val="0"/>
                        </a:spcBef>
                        <a:spcAft>
                          <a:spcPts val="0"/>
                        </a:spcAft>
                      </a:pPr>
                      <a:br>
                        <a:rPr lang="en-US" sz="1400" dirty="0">
                          <a:effectLst/>
                        </a:rPr>
                      </a:br>
                      <a:r>
                        <a:rPr lang="lt-LT" sz="1400" dirty="0">
                          <a:effectLst/>
                        </a:rPr>
                        <a:t>Teksto skaitymas, atsakymai į klausimus.</a:t>
                      </a:r>
                      <a:endParaRPr lang="en-US" sz="1400" dirty="0">
                        <a:effectLst/>
                      </a:endParaRP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t>
                      </a:r>
                    </a:p>
                    <a:p>
                      <a:pPr marL="0" marR="0" algn="ctr">
                        <a:spcBef>
                          <a:spcPts val="0"/>
                        </a:spcBef>
                        <a:spcAft>
                          <a:spcPts val="0"/>
                        </a:spcAft>
                      </a:pPr>
                      <a:r>
                        <a:rPr lang="en-US" sz="1400" dirty="0">
                          <a:effectLst/>
                        </a:rPr>
                        <a:t>II</a:t>
                      </a:r>
                    </a:p>
                    <a:p>
                      <a:pPr marL="0" marR="0">
                        <a:spcBef>
                          <a:spcPts val="0"/>
                        </a:spcBef>
                        <a:spcAft>
                          <a:spcPts val="0"/>
                        </a:spcAft>
                      </a:pPr>
                      <a:r>
                        <a:rPr lang="en-US" sz="1400" dirty="0">
                          <a:effectLst/>
                        </a:rPr>
                        <a:t>   </a:t>
                      </a:r>
                    </a:p>
                    <a:p>
                      <a:pPr marL="0" marR="0">
                        <a:spcBef>
                          <a:spcPts val="0"/>
                        </a:spcBef>
                        <a:spcAft>
                          <a:spcPts val="0"/>
                        </a:spcAft>
                      </a:pPr>
                      <a:r>
                        <a:rPr lang="lt-LT" sz="1400" dirty="0">
                          <a:effectLst/>
                        </a:rPr>
                        <a:t> </a:t>
                      </a:r>
                      <a:endParaRPr lang="en-US" sz="1400" dirty="0">
                        <a:effectLst/>
                      </a:endParaRPr>
                    </a:p>
                    <a:p>
                      <a:pPr marL="0" marR="0">
                        <a:spcBef>
                          <a:spcPts val="0"/>
                        </a:spcBef>
                        <a:spcAft>
                          <a:spcPts val="0"/>
                        </a:spcAft>
                      </a:pPr>
                      <a:br>
                        <a:rPr lang="en-US" sz="1400" dirty="0">
                          <a:effectLst/>
                        </a:rPr>
                      </a:br>
                      <a:r>
                        <a:rPr lang="lt-LT" sz="1400" dirty="0">
                          <a:effectLst/>
                        </a:rPr>
                        <a:t>Veiksmo žodžių (veiksmų pavadinimų) aptarimas.</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lgn="ctr">
                        <a:spcBef>
                          <a:spcPts val="0"/>
                        </a:spcBef>
                        <a:spcAft>
                          <a:spcPts val="0"/>
                        </a:spcAft>
                      </a:pPr>
                      <a:r>
                        <a:rPr lang="en-US" sz="1400" dirty="0">
                          <a:effectLst/>
                        </a:rPr>
                        <a:t>III</a:t>
                      </a:r>
                    </a:p>
                    <a:p>
                      <a:pPr marL="0" marR="0">
                        <a:spcBef>
                          <a:spcPts val="0"/>
                        </a:spcBef>
                        <a:spcAft>
                          <a:spcPts val="0"/>
                        </a:spcAft>
                      </a:pPr>
                      <a:r>
                        <a:rPr lang="lt-LT" sz="1400" dirty="0">
                          <a:effectLst/>
                        </a:rPr>
                        <a:t> </a:t>
                      </a:r>
                      <a:r>
                        <a:rPr lang="en-US" sz="1400" dirty="0">
                          <a:effectLst/>
                        </a:rPr>
                        <a:t> </a:t>
                      </a:r>
                      <a:r>
                        <a:rPr lang="lt-LT" sz="1400" dirty="0">
                          <a:effectLst/>
                        </a:rPr>
                        <a:t> </a:t>
                      </a:r>
                      <a:endParaRPr lang="en-US" sz="1400" dirty="0">
                        <a:effectLst/>
                      </a:endParaRPr>
                    </a:p>
                    <a:p>
                      <a:pPr marL="0" marR="0">
                        <a:spcBef>
                          <a:spcPts val="0"/>
                        </a:spcBef>
                        <a:spcAft>
                          <a:spcPts val="0"/>
                        </a:spcAft>
                      </a:pPr>
                      <a:br>
                        <a:rPr lang="en-US" sz="1400" dirty="0">
                          <a:effectLst/>
                        </a:rPr>
                      </a:br>
                      <a:r>
                        <a:rPr lang="lt-LT" sz="1400" dirty="0">
                          <a:effectLst/>
                        </a:rPr>
                        <a:t>Pasakojimo sandaros kartojimas.</a:t>
                      </a:r>
                      <a:endParaRPr lang="en-US" sz="1400" dirty="0">
                        <a:effectLst/>
                      </a:endParaRP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t>
                      </a:r>
                    </a:p>
                    <a:p>
                      <a:pPr marL="0" marR="0">
                        <a:spcBef>
                          <a:spcPts val="0"/>
                        </a:spcBef>
                        <a:spcAft>
                          <a:spcPts val="0"/>
                        </a:spcAft>
                      </a:pPr>
                      <a:r>
                        <a:rPr lang="en-US" sz="1400" dirty="0">
                          <a:effectLst/>
                        </a:rPr>
                        <a:t> </a:t>
                      </a:r>
                    </a:p>
                    <a:p>
                      <a:pPr marL="0" marR="0" algn="ctr">
                        <a:spcBef>
                          <a:spcPts val="0"/>
                        </a:spcBef>
                        <a:spcAft>
                          <a:spcPts val="0"/>
                        </a:spcAft>
                      </a:pPr>
                      <a:r>
                        <a:rPr lang="en-US" sz="1400" dirty="0">
                          <a:effectLst/>
                        </a:rPr>
                        <a:t>IV</a:t>
                      </a:r>
                    </a:p>
                    <a:p>
                      <a:pPr marL="0" marR="0">
                        <a:spcBef>
                          <a:spcPts val="0"/>
                        </a:spcBef>
                        <a:spcAft>
                          <a:spcPts val="0"/>
                        </a:spcAft>
                      </a:pPr>
                      <a:r>
                        <a:rPr lang="en-US" sz="1400" dirty="0">
                          <a:effectLst/>
                        </a:rPr>
                        <a:t>   </a:t>
                      </a:r>
                    </a:p>
                    <a:p>
                      <a:pPr marL="0" marR="0">
                        <a:spcBef>
                          <a:spcPts val="0"/>
                        </a:spcBef>
                        <a:spcAft>
                          <a:spcPts val="0"/>
                        </a:spcAft>
                      </a:pPr>
                      <a:br>
                        <a:rPr lang="en-US" sz="1400" dirty="0">
                          <a:effectLst/>
                        </a:rPr>
                      </a:br>
                      <a:r>
                        <a:rPr lang="en-US" sz="1400" dirty="0" err="1">
                          <a:effectLst/>
                        </a:rPr>
                        <a:t>Pasakojimo</a:t>
                      </a:r>
                      <a:r>
                        <a:rPr lang="en-US" sz="1400" dirty="0">
                          <a:effectLst/>
                        </a:rPr>
                        <a:t> </a:t>
                      </a:r>
                      <a:r>
                        <a:rPr lang="en-US" sz="1400" dirty="0" err="1">
                          <a:effectLst/>
                        </a:rPr>
                        <a:t>kūrimas</a:t>
                      </a:r>
                      <a:endParaRPr lang="en-US" sz="1400" dirty="0">
                        <a:effectLst/>
                      </a:endParaRPr>
                    </a:p>
                    <a:p>
                      <a:pPr marL="0" marR="0">
                        <a:spcBef>
                          <a:spcPts val="0"/>
                        </a:spcBef>
                        <a:spcAft>
                          <a:spcPts val="0"/>
                        </a:spcAft>
                      </a:pPr>
                      <a:r>
                        <a:rPr lang="lt-LT" sz="1400" dirty="0">
                          <a:effectLst/>
                        </a:rPr>
                        <a:t> </a:t>
                      </a:r>
                      <a:endParaRPr lang="en-US" sz="1400" dirty="0">
                        <a:effectLst/>
                        <a:latin typeface="Liberation Serif"/>
                        <a:ea typeface="SimSun" panose="02010600030101010101" pitchFamily="2" charset="-122"/>
                        <a:cs typeface="Lucida Sans" panose="020B0602030504020204" pitchFamily="34" charset="0"/>
                      </a:endParaRPr>
                    </a:p>
                  </a:txBody>
                  <a:tcPr marL="42200" marR="42200" marT="0" marB="0"/>
                </a:tc>
                <a:tc>
                  <a:txBody>
                    <a:bodyPr/>
                    <a:lstStyle/>
                    <a:p>
                      <a:pPr marL="0" marR="0">
                        <a:spcBef>
                          <a:spcPts val="0"/>
                        </a:spcBef>
                        <a:spcAft>
                          <a:spcPts val="0"/>
                        </a:spcAft>
                      </a:pPr>
                      <a:r>
                        <a:rPr lang="lt-LT" sz="1400" dirty="0">
                          <a:effectLst/>
                        </a:rPr>
                        <a:t>     Su pasakojimu, elementaria jo sandara mokiniai susipažino II klasėje (tema „Rudenėlis ir aš“), skaitė įvairius pasakojimus ir patys mokėsi juos kurti ir žodžiu, ir raštu. Trečioje klasėje kartoja pasakojimą ir gilina supratimą apie jį. Drauge kartoja veiksmo žodžius. Vėliau dar daugiau analizuos pasakojimų veiksmažodžiui skirtose temose.</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spcBef>
                          <a:spcPts val="0"/>
                        </a:spcBef>
                        <a:spcAft>
                          <a:spcPts val="0"/>
                        </a:spcAft>
                      </a:pPr>
                      <a:r>
                        <a:rPr lang="lt-LT" sz="1400" dirty="0">
                          <a:effectLst/>
                        </a:rPr>
                        <a:t>      Mokytojas kartu su mokiniais pasirenka, kaip skaitys V. </a:t>
                      </a:r>
                      <a:r>
                        <a:rPr lang="lt-LT" sz="1400" dirty="0" err="1">
                          <a:effectLst/>
                        </a:rPr>
                        <a:t>Račicko</a:t>
                      </a:r>
                      <a:r>
                        <a:rPr lang="lt-LT" sz="1400" dirty="0">
                          <a:effectLst/>
                        </a:rPr>
                        <a:t> kūrinį „Geriausi draugai pasaulyje“. Jeigu mokiniai skaito savarankiškai, susitariama, kiek laiko tam skiriama. Jeigu kūrinį mokiniai jau skaitė namie, galima iškart jį aptarti. Išsiaiškinami nežinomi žodžiai (jų gali būti ir daugiau negu pateikta prie žodyno ženklo). Ar mokiniai suprato pasakojimą, pasitikrina žodžiu atsakydami į klausimus po tekstu. Būtinai pabrėžkime, kad rašytojas pasakoja įvykį, arba nuotykį, t. y. jis sukūrė mums įdomų pasakojimą. Kokį įvykį pavaizdavo? (gal mokiniai atsakys – dviračio ir katinų susidūrimą, avariją, nelaimę kelyje ar pan.)</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spcBef>
                          <a:spcPts val="0"/>
                        </a:spcBef>
                        <a:spcAft>
                          <a:spcPts val="0"/>
                        </a:spcAft>
                      </a:pPr>
                      <a:r>
                        <a:rPr lang="lt-LT" sz="1400" dirty="0">
                          <a:effectLst/>
                        </a:rPr>
                        <a:t>      Keturioliktame vadovėlio puslapyje yra ir gramatinė užduotis – aptarti tekste paryškintus žodžius. Tai veiksmus reiškiantys žodžiai – juos dar kartą perskaitykime. Tegul mokiniai pasako daugiau veiksmo žodžių, nusakančių, ką jie veikė stovyklaudami, žaisdami mokyklos kieme ir pan.  Ši užduotis svarbi tolimesniam darbui – pasakojimo kartojimui. </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spcBef>
                          <a:spcPts val="0"/>
                        </a:spcBef>
                        <a:spcAft>
                          <a:spcPts val="0"/>
                        </a:spcAft>
                      </a:pPr>
                      <a:r>
                        <a:rPr lang="lt-LT" sz="1400" dirty="0">
                          <a:effectLst/>
                        </a:rPr>
                        <a:t>      Pasakojimo sandaros kartojimui skirta paveikslėlių serija pagal skaitytą V. </a:t>
                      </a:r>
                      <a:r>
                        <a:rPr lang="lt-LT" sz="1400" dirty="0" err="1">
                          <a:effectLst/>
                        </a:rPr>
                        <a:t>Račicko</a:t>
                      </a:r>
                      <a:r>
                        <a:rPr lang="lt-LT" sz="1400" dirty="0">
                          <a:effectLst/>
                        </a:rPr>
                        <a:t> kūrinį. Visi kartu išanalizuokime paveikslėlių turinį ir seką kartu aptardami, kur čia yra pasakojimo pradžia (I pav.), kur svarbiausia dalis arba kas toliau vyko (II ir III pav.) ir pabaiga – kaip viskas baigėsi (IV ir V pav.). Dar prisiminkime, kad pasakojime visada yra veikėjai, įvykiai, veiksmo vieta, pavaizduotas (pasakytas) arba nuspėjamas laikas (paraštės plakatėlyje tai primenama). Tegul trečiokai aptaria visas šias pasakojimo dalis, veikėjus, vietą, laiką. Jiems pagelbės ir skaitytas tekstas (galima dar kartą jį prisiminti).</a:t>
                      </a:r>
                      <a:endParaRPr lang="en-US" sz="1400" dirty="0">
                        <a:effectLst/>
                      </a:endParaRPr>
                    </a:p>
                    <a:p>
                      <a:pPr marL="0" marR="0">
                        <a:spcBef>
                          <a:spcPts val="0"/>
                        </a:spcBef>
                        <a:spcAft>
                          <a:spcPts val="0"/>
                        </a:spcAft>
                      </a:pPr>
                      <a:r>
                        <a:rPr lang="lt-LT" sz="1400" dirty="0">
                          <a:effectLst/>
                        </a:rPr>
                        <a:t>    </a:t>
                      </a:r>
                      <a:endParaRPr lang="en-US" sz="1400" dirty="0">
                        <a:effectLst/>
                      </a:endParaRPr>
                    </a:p>
                    <a:p>
                      <a:pPr marL="0" marR="0">
                        <a:spcBef>
                          <a:spcPts val="0"/>
                        </a:spcBef>
                        <a:spcAft>
                          <a:spcPts val="0"/>
                        </a:spcAft>
                      </a:pPr>
                      <a:r>
                        <a:rPr lang="lt-LT" sz="1400" dirty="0">
                          <a:effectLst/>
                        </a:rPr>
                        <a:t>      Mokomės kurti pasakojimą: žiūrėdami į paveikslėlių seriją trečiokai stengiasi gražiai papasakoti įvykį. Neturėtų būti sunku, kadangi galima pasižiūrėti į skaitytą tekstą, vartoti jo žodžius. Iš tiesų ši užduotis labiau panaši į teksto atpasakojimą pagal paveikslėlių planą. Taip pat siūloma šį pasakojimą užrašyti namie, tačiau ši užduotis nebūtina, ją gali atlikti tik stipresnieji.  </a:t>
                      </a:r>
                      <a:endParaRPr lang="en-US" sz="1400" dirty="0">
                        <a:effectLst/>
                      </a:endParaRPr>
                    </a:p>
                    <a:p>
                      <a:pPr marL="0" marR="0">
                        <a:spcBef>
                          <a:spcPts val="0"/>
                        </a:spcBef>
                        <a:spcAft>
                          <a:spcPts val="0"/>
                        </a:spcAft>
                      </a:pPr>
                      <a:r>
                        <a:rPr lang="lt-LT" sz="1400" dirty="0">
                          <a:effectLst/>
                        </a:rPr>
                        <a:t>Mokiniai gali prisiminti ir papasakoti (kiekvienas pagal savo galimybes) savo vasarą patirtus nuotykius (ketvirta užduotis po tekstu). </a:t>
                      </a:r>
                      <a:endParaRPr lang="en-US" sz="1400" dirty="0">
                        <a:effectLst/>
                        <a:latin typeface="Liberation Serif"/>
                        <a:ea typeface="SimSun" panose="02010600030101010101" pitchFamily="2" charset="-122"/>
                        <a:cs typeface="Lucida Sans" panose="020B0602030504020204" pitchFamily="34" charset="0"/>
                      </a:endParaRPr>
                    </a:p>
                  </a:txBody>
                  <a:tcPr marL="42200" marR="42200" marT="0" marB="0"/>
                </a:tc>
                <a:extLst>
                  <a:ext uri="{0D108BD9-81ED-4DB2-BD59-A6C34878D82A}">
                    <a16:rowId xmlns:a16="http://schemas.microsoft.com/office/drawing/2014/main" val="3045767269"/>
                  </a:ext>
                </a:extLst>
              </a:tr>
            </a:tbl>
          </a:graphicData>
        </a:graphic>
      </p:graphicFrame>
    </p:spTree>
    <p:extLst>
      <p:ext uri="{BB962C8B-B14F-4D97-AF65-F5344CB8AC3E}">
        <p14:creationId xmlns:p14="http://schemas.microsoft.com/office/powerpoint/2010/main" val="2422267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1211-C622-42A7-8083-EC7791F3483A}"/>
              </a:ext>
            </a:extLst>
          </p:cNvPr>
          <p:cNvSpPr>
            <a:spLocks noGrp="1"/>
          </p:cNvSpPr>
          <p:nvPr>
            <p:ph type="title"/>
          </p:nvPr>
        </p:nvSpPr>
        <p:spPr>
          <a:xfrm>
            <a:off x="838200" y="379717"/>
            <a:ext cx="10762034" cy="996747"/>
          </a:xfrm>
        </p:spPr>
        <p:txBody>
          <a:bodyPr>
            <a:normAutofit/>
          </a:bodyPr>
          <a:lstStyle/>
          <a:p>
            <a:r>
              <a:rPr lang="en-US" sz="2400" b="1" dirty="0">
                <a:latin typeface="Times New Roman" panose="02020603050405020304" pitchFamily="18" charset="0"/>
                <a:cs typeface="Times New Roman" panose="02020603050405020304" pitchFamily="18" charset="0"/>
              </a:rPr>
              <a:t>2015–2022 m. </a:t>
            </a:r>
            <a:r>
              <a:rPr lang="lt-LT" sz="2400" b="1" dirty="0">
                <a:latin typeface="Times New Roman" panose="02020603050405020304" pitchFamily="18" charset="0"/>
                <a:cs typeface="Times New Roman" panose="02020603050405020304" pitchFamily="18" charset="0"/>
              </a:rPr>
              <a:t>JAV Čikagoje išleisti lietuvių kalbos vadovėlių komplektai  šeštadieninių  lituanistinių mokyklų I – IV klasei. </a:t>
            </a:r>
            <a:r>
              <a:rPr lang="lt-LT" sz="2400" dirty="0">
                <a:latin typeface="Times New Roman" panose="02020603050405020304" pitchFamily="18" charset="0"/>
                <a:cs typeface="Times New Roman" panose="02020603050405020304" pitchFamily="18" charset="0"/>
              </a:rPr>
              <a:t>Autorė E. Marcelionienė</a:t>
            </a:r>
            <a:endParaRPr lang="en-US" sz="2400"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0DDE2899-1ACA-4461-B143-380A2F4DFF56}"/>
              </a:ext>
            </a:extLst>
          </p:cNvPr>
          <p:cNvSpPr>
            <a:spLocks noGrp="1"/>
          </p:cNvSpPr>
          <p:nvPr>
            <p:ph idx="1"/>
          </p:nvPr>
        </p:nvSpPr>
        <p:spPr>
          <a:xfrm>
            <a:off x="838200" y="1425102"/>
            <a:ext cx="10515600" cy="4751861"/>
          </a:xfrm>
        </p:spPr>
        <p:txBody>
          <a:bodyPr>
            <a:normAutofit fontScale="92500" lnSpcReduction="10000"/>
          </a:bodyPr>
          <a:lstStyle/>
          <a:p>
            <a:pPr marL="0" indent="0">
              <a:buNone/>
            </a:pPr>
            <a:r>
              <a:rPr lang="lt-LT" sz="1900" dirty="0">
                <a:latin typeface="Times New Roman" panose="02020603050405020304" pitchFamily="18" charset="0"/>
                <a:cs typeface="Times New Roman" panose="02020603050405020304" pitchFamily="18" charset="0"/>
              </a:rPr>
              <a:t>Kiekvienos klasės vadovėlių komplektą sudaro:</a:t>
            </a:r>
          </a:p>
          <a:p>
            <a:pPr marL="0" indent="0">
              <a:buNone/>
            </a:pPr>
            <a:r>
              <a:rPr lang="lt-LT" sz="1900" dirty="0">
                <a:latin typeface="Times New Roman" panose="02020603050405020304" pitchFamily="18" charset="0"/>
                <a:cs typeface="Times New Roman" panose="02020603050405020304" pitchFamily="18" charset="0"/>
              </a:rPr>
              <a:t>                • </a:t>
            </a:r>
            <a:r>
              <a:rPr lang="lt-LT" sz="1900" b="1" dirty="0">
                <a:latin typeface="Times New Roman" panose="02020603050405020304" pitchFamily="18" charset="0"/>
                <a:cs typeface="Times New Roman" panose="02020603050405020304" pitchFamily="18" charset="0"/>
              </a:rPr>
              <a:t>daugkartinio naudojimo spalvotas vadovėlis</a:t>
            </a:r>
            <a:r>
              <a:rPr lang="lt-LT" sz="1900" dirty="0">
                <a:latin typeface="Times New Roman" panose="02020603050405020304" pitchFamily="18" charset="0"/>
                <a:cs typeface="Times New Roman" panose="02020603050405020304" pitchFamily="18" charset="0"/>
              </a:rPr>
              <a:t>,</a:t>
            </a:r>
          </a:p>
          <a:p>
            <a:pPr marL="0" indent="0">
              <a:buNone/>
            </a:pPr>
            <a:r>
              <a:rPr lang="lt-LT" sz="1900" dirty="0">
                <a:latin typeface="Times New Roman" panose="02020603050405020304" pitchFamily="18" charset="0"/>
                <a:cs typeface="Times New Roman" panose="02020603050405020304" pitchFamily="18" charset="0"/>
              </a:rPr>
              <a:t>                • </a:t>
            </a:r>
            <a:r>
              <a:rPr lang="en-US" sz="1900" b="1" dirty="0">
                <a:latin typeface="Times New Roman" panose="02020603050405020304" pitchFamily="18" charset="0"/>
                <a:cs typeface="Times New Roman" panose="02020603050405020304" pitchFamily="18" charset="0"/>
              </a:rPr>
              <a:t>2</a:t>
            </a:r>
            <a:r>
              <a:rPr lang="lt-LT" sz="1900" b="1" dirty="0">
                <a:latin typeface="Times New Roman" panose="02020603050405020304" pitchFamily="18" charset="0"/>
                <a:cs typeface="Times New Roman" panose="02020603050405020304" pitchFamily="18" charset="0"/>
              </a:rPr>
              <a:t> pratybų sąsiuviniai</a:t>
            </a:r>
            <a:r>
              <a:rPr lang="lt-LT" sz="1900" dirty="0">
                <a:latin typeface="Times New Roman" panose="02020603050405020304" pitchFamily="18" charset="0"/>
                <a:cs typeface="Times New Roman" panose="02020603050405020304" pitchFamily="18" charset="0"/>
              </a:rPr>
              <a:t>,</a:t>
            </a:r>
          </a:p>
          <a:p>
            <a:pPr marL="0" indent="0">
              <a:buNone/>
            </a:pPr>
            <a:r>
              <a:rPr lang="lt-LT" sz="1900" dirty="0">
                <a:latin typeface="Times New Roman" panose="02020603050405020304" pitchFamily="18" charset="0"/>
                <a:cs typeface="Times New Roman" panose="02020603050405020304" pitchFamily="18" charset="0"/>
              </a:rPr>
              <a:t>                • </a:t>
            </a:r>
            <a:r>
              <a:rPr lang="lt-LT" sz="1900" b="1" dirty="0">
                <a:latin typeface="Times New Roman" panose="02020603050405020304" pitchFamily="18" charset="0"/>
                <a:cs typeface="Times New Roman" panose="02020603050405020304" pitchFamily="18" charset="0"/>
              </a:rPr>
              <a:t>mokytojo knyga </a:t>
            </a:r>
            <a:r>
              <a:rPr lang="lt-LT" sz="1900" dirty="0">
                <a:latin typeface="Times New Roman" panose="02020603050405020304" pitchFamily="18" charset="0"/>
                <a:cs typeface="Times New Roman" panose="02020603050405020304" pitchFamily="18" charset="0"/>
              </a:rPr>
              <a:t>(elektroninė versija). Mokytojo knygas visada galima rasti internetinėje svetainėje </a:t>
            </a:r>
            <a:r>
              <a:rPr lang="lt-LT" sz="1900" dirty="0">
                <a:latin typeface="Times New Roman" panose="02020603050405020304" pitchFamily="18" charset="0"/>
                <a:cs typeface="Times New Roman" panose="02020603050405020304" pitchFamily="18" charset="0"/>
                <a:hlinkClick r:id="rId2"/>
              </a:rPr>
              <a:t>www.saltinis.lt</a:t>
            </a:r>
            <a:r>
              <a:rPr lang="lt-LT" sz="1900" dirty="0">
                <a:latin typeface="Times New Roman" panose="02020603050405020304" pitchFamily="18" charset="0"/>
                <a:cs typeface="Times New Roman" panose="02020603050405020304" pitchFamily="18" charset="0"/>
              </a:rPr>
              <a:t> ir naudotis nemokamai.</a:t>
            </a:r>
          </a:p>
          <a:p>
            <a:pPr marL="0" marR="0" lvl="0" indent="0" algn="l" defTabSz="914400" rtl="0" eaLnBrk="0" fontAlgn="base" latinLnBrk="0" hangingPunct="0">
              <a:lnSpc>
                <a:spcPct val="100000"/>
              </a:lnSpc>
              <a:spcBef>
                <a:spcPct val="0"/>
              </a:spcBef>
              <a:spcAft>
                <a:spcPct val="0"/>
              </a:spcAft>
              <a:buClrTx/>
              <a:buSzTx/>
              <a:buFontTx/>
              <a:buNone/>
              <a:tabLst/>
            </a:pPr>
            <a:r>
              <a:rPr lang="lt-LT" sz="1900" dirty="0">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lt-LT" sz="19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lt-LT" sz="1900" dirty="0">
                <a:latin typeface="Times New Roman" panose="02020603050405020304" pitchFamily="18" charset="0"/>
                <a:cs typeface="Times New Roman" panose="02020603050405020304" pitchFamily="18" charset="0"/>
              </a:rPr>
              <a:t>Mokytojo knyga – labai svarbi kiekvieno komplekto dalis, nes joje yra pateikta:</a:t>
            </a:r>
          </a:p>
          <a:p>
            <a:pPr marL="0" marR="0" lvl="0" indent="0" algn="l" defTabSz="914400" rtl="0" eaLnBrk="0" fontAlgn="base" latinLnBrk="0" hangingPunct="0">
              <a:lnSpc>
                <a:spcPct val="100000"/>
              </a:lnSpc>
              <a:spcBef>
                <a:spcPct val="0"/>
              </a:spcBef>
              <a:spcAft>
                <a:spcPct val="0"/>
              </a:spcAft>
              <a:buClrTx/>
              <a:buSzTx/>
              <a:buFontTx/>
              <a:buNone/>
              <a:tabLst/>
            </a:pPr>
            <a:r>
              <a:rPr lang="lt-LT" sz="1900" dirty="0">
                <a:latin typeface="Times New Roman" panose="02020603050405020304" pitchFamily="18" charset="0"/>
                <a:cs typeface="Times New Roman" panose="02020603050405020304" pitchFamily="18" charset="0"/>
              </a:rPr>
              <a:t>                • paaiškinimai, kaip naudotis vadovėlio komplektu, </a:t>
            </a:r>
          </a:p>
          <a:p>
            <a:pPr marL="0" marR="0" lvl="0" indent="0" algn="l" defTabSz="914400" rtl="0" eaLnBrk="0" fontAlgn="base" latinLnBrk="0" hangingPunct="0">
              <a:lnSpc>
                <a:spcPct val="100000"/>
              </a:lnSpc>
              <a:spcBef>
                <a:spcPct val="0"/>
              </a:spcBef>
              <a:spcAft>
                <a:spcPct val="0"/>
              </a:spcAft>
              <a:buClrTx/>
              <a:buSzTx/>
              <a:buFontTx/>
              <a:buNone/>
              <a:tabLst/>
            </a:pPr>
            <a:r>
              <a:rPr lang="lt-LT" sz="1900" dirty="0">
                <a:latin typeface="Times New Roman" panose="02020603050405020304" pitchFamily="18" charset="0"/>
                <a:cs typeface="Times New Roman" panose="02020603050405020304" pitchFamily="18" charset="0"/>
              </a:rPr>
              <a:t>                • visų mokslo metų mokomosios medžiagos teminis planas, </a:t>
            </a:r>
          </a:p>
          <a:p>
            <a:pPr marL="0" marR="0" lvl="0" indent="0" algn="l" defTabSz="914400" rtl="0" eaLnBrk="0" fontAlgn="base" latinLnBrk="0" hangingPunct="0">
              <a:lnSpc>
                <a:spcPct val="100000"/>
              </a:lnSpc>
              <a:spcBef>
                <a:spcPct val="0"/>
              </a:spcBef>
              <a:spcAft>
                <a:spcPct val="0"/>
              </a:spcAft>
              <a:buClrTx/>
              <a:buSzTx/>
              <a:buFontTx/>
              <a:buNone/>
              <a:tabLst/>
            </a:pPr>
            <a:r>
              <a:rPr lang="lt-LT" sz="1900" dirty="0">
                <a:latin typeface="Times New Roman" panose="02020603050405020304" pitchFamily="18" charset="0"/>
                <a:cs typeface="Times New Roman" panose="02020603050405020304" pitchFamily="18" charset="0"/>
              </a:rPr>
              <a:t>                • išsamūs metodiniai patarimai kiekvienai pamokai:    </a:t>
            </a:r>
            <a:endParaRPr lang="lt-LT" altLang="zh-CN" sz="19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lt-LT" altLang="zh-CN" sz="1900" dirty="0">
                <a:solidFill>
                  <a:srgbClr val="00000A"/>
                </a:solidFill>
                <a:latin typeface="Arial" panose="020B0604020202020204" pitchFamily="34" charset="0"/>
                <a:ea typeface="SimSun" panose="02010600030101010101" pitchFamily="2" charset="-122"/>
                <a:cs typeface="Times New Roman" panose="02020603050405020304" pitchFamily="18" charset="0"/>
              </a:rPr>
              <a:t>                                     ▪</a:t>
            </a:r>
            <a:r>
              <a:rPr lang="lt-LT" altLang="zh-CN" sz="19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 tema     </a:t>
            </a:r>
            <a:r>
              <a:rPr lang="lt-LT" altLang="zh-CN" sz="1900" dirty="0">
                <a:solidFill>
                  <a:srgbClr val="00000A"/>
                </a:solidFill>
                <a:latin typeface="Arial" panose="020B0604020202020204" pitchFamily="34" charset="0"/>
                <a:ea typeface="SimSun" panose="02010600030101010101" pitchFamily="2" charset="-122"/>
                <a:cs typeface="Times New Roman" panose="02020603050405020304" pitchFamily="18" charset="0"/>
              </a:rPr>
              <a:t>▪ </a:t>
            </a:r>
            <a:r>
              <a:rPr lang="lt-LT" sz="19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tikslas     </a:t>
            </a:r>
            <a:r>
              <a:rPr lang="lt-LT" altLang="zh-CN" sz="1900" dirty="0">
                <a:solidFill>
                  <a:srgbClr val="00000A"/>
                </a:solidFill>
                <a:latin typeface="Arial" panose="020B0604020202020204" pitchFamily="34" charset="0"/>
                <a:ea typeface="SimSun" panose="02010600030101010101" pitchFamily="2" charset="-122"/>
                <a:cs typeface="Times New Roman" panose="02020603050405020304" pitchFamily="18" charset="0"/>
              </a:rPr>
              <a:t>▪ </a:t>
            </a:r>
            <a:r>
              <a:rPr lang="lt-LT" sz="19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uždaviniai     </a:t>
            </a:r>
            <a:r>
              <a:rPr lang="lt-LT" altLang="zh-CN" sz="1900" dirty="0">
                <a:solidFill>
                  <a:srgbClr val="00000A"/>
                </a:solidFill>
                <a:latin typeface="Arial" panose="020B0604020202020204" pitchFamily="34" charset="0"/>
                <a:ea typeface="SimSun" panose="02010600030101010101" pitchFamily="2" charset="-122"/>
                <a:cs typeface="Times New Roman" panose="02020603050405020304" pitchFamily="18" charset="0"/>
              </a:rPr>
              <a:t>▪ </a:t>
            </a:r>
            <a:r>
              <a:rPr lang="lt-LT" sz="19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priemonės   </a:t>
            </a:r>
            <a:r>
              <a:rPr lang="lt-LT" altLang="zh-CN" sz="1900" dirty="0">
                <a:solidFill>
                  <a:srgbClr val="00000A"/>
                </a:solidFill>
                <a:latin typeface="Arial" panose="020B0604020202020204" pitchFamily="34" charset="0"/>
                <a:ea typeface="SimSun" panose="02010600030101010101" pitchFamily="2" charset="-122"/>
                <a:cs typeface="Times New Roman" panose="02020603050405020304" pitchFamily="18" charset="0"/>
              </a:rPr>
              <a:t>▪ </a:t>
            </a:r>
            <a:r>
              <a:rPr lang="lt-LT" sz="19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praktiniai patarimai, kaip ugdyti mokinių klausymo, kalbėjimo, skaitymo, teksto supratimo, rašymo, kūrybinius ir kitus gebėjimus, turtinti žodyną.</a:t>
            </a:r>
          </a:p>
          <a:p>
            <a:pPr marL="0" marR="0" lvl="0" indent="0" algn="l" defTabSz="914400" rtl="0" eaLnBrk="0" fontAlgn="base" latinLnBrk="0" hangingPunct="0">
              <a:lnSpc>
                <a:spcPct val="100000"/>
              </a:lnSpc>
              <a:spcBef>
                <a:spcPct val="0"/>
              </a:spcBef>
              <a:spcAft>
                <a:spcPct val="0"/>
              </a:spcAft>
              <a:buClrTx/>
              <a:buSzTx/>
              <a:buFontTx/>
              <a:buNone/>
              <a:tabLst/>
            </a:pPr>
            <a:r>
              <a:rPr lang="lt-LT" altLang="zh-CN" sz="32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   </a:t>
            </a:r>
            <a:r>
              <a:rPr lang="lt-LT" altLang="zh-CN" sz="18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Vadovėliai, kaip ir minėta programa, skirti lietuvių kalbos, kaip gimtosios, mokymuisi, kad ne tik padėtų pradinukui išmokti kalbėti lietuviškai, skaityti, rašyti, supažindintų su lietuvių tautosaka, vaikų literatūra, bet ir suteiktų galimybių nesunkiai adaptuotis Lietuvos mokykloje, jeigu vaiko šeima grįžtų į tėvynę.</a:t>
            </a:r>
            <a:endParaRPr lang="lt-LT" altLang="zh-CN" sz="32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34135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A picture containing timeline&#10;&#10;Description automatically generated">
            <a:extLst>
              <a:ext uri="{FF2B5EF4-FFF2-40B4-BE49-F238E27FC236}">
                <a16:creationId xmlns:a16="http://schemas.microsoft.com/office/drawing/2014/main" id="{12260080-5D85-4BB0-9380-BEEE9E1A6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79765" y="1021404"/>
            <a:ext cx="9362873" cy="5262662"/>
          </a:xfrm>
          <a:prstGeom prst="rect">
            <a:avLst/>
          </a:prstGeom>
        </p:spPr>
      </p:pic>
    </p:spTree>
    <p:extLst>
      <p:ext uri="{BB962C8B-B14F-4D97-AF65-F5344CB8AC3E}">
        <p14:creationId xmlns:p14="http://schemas.microsoft.com/office/powerpoint/2010/main" val="2239587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D876-734B-4BF7-8ED9-5C3EEECDD4ED}"/>
              </a:ext>
            </a:extLst>
          </p:cNvPr>
          <p:cNvSpPr>
            <a:spLocks noGrp="1"/>
          </p:cNvSpPr>
          <p:nvPr>
            <p:ph type="title"/>
          </p:nvPr>
        </p:nvSpPr>
        <p:spPr>
          <a:xfrm>
            <a:off x="507460" y="622909"/>
            <a:ext cx="10515600" cy="1308032"/>
          </a:xfrm>
        </p:spPr>
        <p:txBody>
          <a:bodyPr>
            <a:normAutofit fontScale="90000"/>
          </a:bodyPr>
          <a:lstStyle/>
          <a:p>
            <a:pPr algn="ctr"/>
            <a:br>
              <a:rPr lang="lt-LT" b="1" dirty="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KAS YRA PADARYTA </a:t>
            </a:r>
            <a:r>
              <a:rPr lang="en-US" sz="3100" b="1" dirty="0">
                <a:latin typeface="Times New Roman" panose="02020603050405020304" pitchFamily="18" charset="0"/>
                <a:cs typeface="Times New Roman" panose="02020603050405020304" pitchFamily="18" charset="0"/>
              </a:rPr>
              <a:t> 2023 m.</a:t>
            </a:r>
            <a:br>
              <a:rPr lang="lt-LT" sz="3100" b="1" dirty="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IR KĄ DAR REIKIA PADARYTI?</a:t>
            </a:r>
            <a:br>
              <a:rPr lang="lt-LT" sz="3100" b="1" dirty="0">
                <a:latin typeface="Times New Roman" panose="02020603050405020304" pitchFamily="18" charset="0"/>
                <a:cs typeface="Times New Roman" panose="02020603050405020304" pitchFamily="18" charset="0"/>
              </a:rPr>
            </a:br>
            <a:br>
              <a:rPr lang="lt-LT" sz="4400" b="1"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E6A08AA-D9FD-4DC9-97CF-BFD610547477}"/>
              </a:ext>
            </a:extLst>
          </p:cNvPr>
          <p:cNvSpPr>
            <a:spLocks noGrp="1"/>
          </p:cNvSpPr>
          <p:nvPr>
            <p:ph idx="1"/>
          </p:nvPr>
        </p:nvSpPr>
        <p:spPr>
          <a:xfrm>
            <a:off x="838200" y="1522379"/>
            <a:ext cx="10515600" cy="4654584"/>
          </a:xfrm>
        </p:spPr>
        <p:txBody>
          <a:bodyPr>
            <a:normAutofit fontScale="70000" lnSpcReduction="20000"/>
          </a:bodyPr>
          <a:lstStyle/>
          <a:p>
            <a:pPr marL="0" marR="0" indent="0">
              <a:lnSpc>
                <a:spcPct val="107000"/>
              </a:lnSpc>
              <a:spcBef>
                <a:spcPts val="0"/>
              </a:spcBef>
              <a:spcAft>
                <a:spcPts val="0"/>
              </a:spcAft>
              <a:buNone/>
            </a:pPr>
            <a:endParaRPr lang="lt-LT"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dirty="0">
                <a:latin typeface="Times New Roman" panose="02020603050405020304" pitchFamily="18" charset="0"/>
                <a:ea typeface="Calibri" panose="020F0502020204030204" pitchFamily="34" charset="0"/>
                <a:cs typeface="Times New Roman" panose="02020603050405020304" pitchFamily="18" charset="0"/>
              </a:rPr>
              <a:t>• </a:t>
            </a:r>
            <a:r>
              <a:rPr lang="lt-LT" b="1" dirty="0">
                <a:latin typeface="Times New Roman" panose="02020603050405020304" pitchFamily="18" charset="0"/>
                <a:ea typeface="Calibri" panose="020F0502020204030204" pitchFamily="34" charset="0"/>
                <a:cs typeface="Times New Roman" panose="02020603050405020304" pitchFamily="18" charset="0"/>
              </a:rPr>
              <a:t>I</a:t>
            </a:r>
            <a:r>
              <a:rPr lang="lt-LT" sz="2800" b="1" dirty="0">
                <a:effectLst/>
                <a:latin typeface="Times New Roman" panose="02020603050405020304" pitchFamily="18" charset="0"/>
                <a:ea typeface="Calibri" panose="020F0502020204030204" pitchFamily="34" charset="0"/>
                <a:cs typeface="Times New Roman" panose="02020603050405020304" pitchFamily="18" charset="0"/>
              </a:rPr>
              <a:t>šanalizuoti šie dokumentai: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2800" dirty="0">
                <a:effectLst/>
                <a:latin typeface="Times New Roman" panose="02020603050405020304" pitchFamily="18" charset="0"/>
                <a:ea typeface="Calibri" panose="020F0502020204030204" pitchFamily="34" charset="0"/>
                <a:cs typeface="Times New Roman" panose="02020603050405020304" pitchFamily="18" charset="0"/>
              </a:rPr>
              <a:t>          Atnaujintos bendrosios programos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2022). </a:t>
            </a:r>
            <a:endParaRPr lang="lt-LT"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Bendrieji Europos kalbų metmenys. </a:t>
            </a:r>
          </a:p>
          <a:p>
            <a:pPr marL="0" marR="0" indent="0">
              <a:lnSpc>
                <a:spcPct val="107000"/>
              </a:lnSpc>
              <a:spcBef>
                <a:spcPts val="0"/>
              </a:spcBef>
              <a:spcAft>
                <a:spcPts val="0"/>
              </a:spcAft>
              <a:buNone/>
            </a:pPr>
            <a:r>
              <a:rPr lang="lt-LT"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          </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Europos lygmenys – įsivertinimo lentelė.</a:t>
            </a:r>
            <a:endParaRPr lang="en-US"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indent="0">
              <a:lnSpc>
                <a:spcPct val="107000"/>
              </a:lnSpc>
              <a:spcBef>
                <a:spcPts val="0"/>
              </a:spcBef>
              <a:spcAft>
                <a:spcPts val="0"/>
              </a:spcAft>
              <a:buNone/>
            </a:pP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lang="lt-LT" sz="2800" b="1"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Lituanistinio švietimo integruota programa</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lang="lt-LT" sz="2800" dirty="0" err="1">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Sud</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Z. </a:t>
            </a:r>
            <a:r>
              <a:rPr lang="lt-LT" sz="2800" dirty="0" err="1">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Nauckūnaitė</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J. </a:t>
            </a:r>
            <a:r>
              <a:rPr lang="lt-LT" sz="2800" dirty="0" err="1">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Dementavičius</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I. </a:t>
            </a:r>
            <a:r>
              <a:rPr lang="lt-LT" sz="2800" dirty="0" err="1">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Juraitienė</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Š. Gerulaitis (</a:t>
            </a:r>
            <a:r>
              <a:rPr lang="en-US"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2019) </a:t>
            </a:r>
            <a:r>
              <a:rPr lang="en-US" sz="2800" dirty="0" err="1">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ir</a:t>
            </a:r>
            <a:r>
              <a:rPr lang="en-US"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jos</a:t>
            </a:r>
            <a:r>
              <a:rPr lang="en-US"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pakeitimai</a:t>
            </a:r>
            <a:r>
              <a:rPr lang="en-US"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 (2022)</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0" marR="0" indent="0">
              <a:lnSpc>
                <a:spcPct val="107000"/>
              </a:lnSpc>
              <a:spcBef>
                <a:spcPts val="0"/>
              </a:spcBef>
              <a:spcAft>
                <a:spcPts val="0"/>
              </a:spcAft>
              <a:buNone/>
            </a:pPr>
            <a:r>
              <a:rPr lang="lt-LT"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          </a:t>
            </a:r>
            <a:r>
              <a:rPr lang="lt-LT"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rPr>
              <a:t>Lietuvių kalbos mokymo turinio aprašai.</a:t>
            </a:r>
            <a:endParaRPr lang="en-US" sz="2800" dirty="0">
              <a:solidFill>
                <a:srgbClr val="00000A"/>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indent="0">
              <a:lnSpc>
                <a:spcPct val="107000"/>
              </a:lnSpc>
              <a:spcBef>
                <a:spcPts val="0"/>
              </a:spcBef>
              <a:spcAft>
                <a:spcPts val="0"/>
              </a:spcAft>
              <a:buNone/>
            </a:pPr>
            <a:r>
              <a:rPr lang="lt-LT" sz="2800" dirty="0">
                <a:effectLst/>
                <a:latin typeface="Times New Roman" panose="02020603050405020304" pitchFamily="18" charset="0"/>
                <a:ea typeface="Calibri" panose="020F0502020204030204" pitchFamily="34" charset="0"/>
                <a:cs typeface="Times New Roman" panose="02020603050405020304" pitchFamily="18" charset="0"/>
              </a:rPr>
              <a:t>          Bendrųjų iš valstybės biudžeto  finansuojamų lituanistinio švietimo programų kriterijų  aprašas</a:t>
            </a:r>
            <a:r>
              <a:rPr lang="en-US" sz="28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a:t>
            </a:r>
            <a:endParaRPr lang="lt-LT" sz="2800" dirty="0">
              <a:solidFill>
                <a:srgbClr val="00000A"/>
              </a:solidFill>
              <a:latin typeface="Times New Roman" panose="02020603050405020304" pitchFamily="18" charset="0"/>
              <a:ea typeface="SimSun" panose="02010600030101010101" pitchFamily="2" charset="-122"/>
              <a:cs typeface="Times New Roman" panose="02020603050405020304" pitchFamily="18" charset="0"/>
            </a:endParaRPr>
          </a:p>
          <a:p>
            <a:pPr marL="0" marR="0" indent="0">
              <a:lnSpc>
                <a:spcPct val="107000"/>
              </a:lnSpc>
              <a:spcBef>
                <a:spcPts val="0"/>
              </a:spcBef>
              <a:spcAft>
                <a:spcPts val="0"/>
              </a:spcAft>
              <a:buNone/>
            </a:pPr>
            <a:r>
              <a:rPr lang="lt-LT" b="1" dirty="0">
                <a:latin typeface="Times New Roman" panose="02020603050405020304" pitchFamily="18" charset="0"/>
                <a:ea typeface="Calibri" panose="020F0502020204030204" pitchFamily="34" charset="0"/>
                <a:cs typeface="Times New Roman" panose="02020603050405020304" pitchFamily="18" charset="0"/>
              </a:rPr>
              <a:t>• </a:t>
            </a:r>
            <a:r>
              <a:rPr lang="lt-LT" sz="2800" b="1" dirty="0">
                <a:solidFill>
                  <a:srgbClr val="00000A"/>
                </a:solidFill>
                <a:latin typeface="Times New Roman" panose="02020603050405020304" pitchFamily="18" charset="0"/>
                <a:ea typeface="SimSun" panose="02010600030101010101" pitchFamily="2" charset="-122"/>
                <a:cs typeface="Times New Roman" panose="02020603050405020304" pitchFamily="18" charset="0"/>
              </a:rPr>
              <a:t>Sudaryta ir patvirtinta:</a:t>
            </a:r>
            <a:endParaRPr lang="en-US" sz="2800" b="1" dirty="0">
              <a:solidFill>
                <a:srgbClr val="00000A"/>
              </a:solidFill>
              <a:latin typeface="Times New Roman" panose="02020603050405020304" pitchFamily="18" charset="0"/>
              <a:ea typeface="SimSun" panose="02010600030101010101" pitchFamily="2" charset="-122"/>
              <a:cs typeface="Times New Roman" panose="02020603050405020304" pitchFamily="18" charset="0"/>
            </a:endParaRPr>
          </a:p>
          <a:p>
            <a:pPr marL="0" marR="0" indent="0">
              <a:lnSpc>
                <a:spcPct val="107000"/>
              </a:lnSpc>
              <a:spcBef>
                <a:spcPts val="0"/>
              </a:spcBef>
              <a:spcAft>
                <a:spcPts val="0"/>
              </a:spcAft>
              <a:buNone/>
            </a:pPr>
            <a:r>
              <a:rPr lang="lt-LT"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Š</a:t>
            </a:r>
            <a:r>
              <a:rPr lang="lt-LT" sz="2800" b="1" dirty="0" err="1">
                <a:effectLst/>
                <a:latin typeface="Times New Roman" panose="02020603050405020304" pitchFamily="18" charset="0"/>
                <a:ea typeface="Calibri" panose="020F0502020204030204" pitchFamily="34" charset="0"/>
                <a:cs typeface="Times New Roman" panose="02020603050405020304" pitchFamily="18" charset="0"/>
              </a:rPr>
              <a:t>eštadieninių</a:t>
            </a:r>
            <a:r>
              <a:rPr lang="lt-LT" sz="2800" b="1" dirty="0">
                <a:effectLst/>
                <a:latin typeface="Times New Roman" panose="02020603050405020304" pitchFamily="18" charset="0"/>
                <a:ea typeface="Calibri" panose="020F0502020204030204" pitchFamily="34" charset="0"/>
                <a:cs typeface="Times New Roman" panose="02020603050405020304" pitchFamily="18" charset="0"/>
              </a:rPr>
              <a:t> JAV</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lituanistini</a:t>
            </a:r>
            <a:r>
              <a:rPr lang="lt-LT" sz="2800" b="1" dirty="0">
                <a:effectLst/>
                <a:latin typeface="Times New Roman" panose="02020603050405020304" pitchFamily="18" charset="0"/>
                <a:ea typeface="Calibri" panose="020F0502020204030204" pitchFamily="34" charset="0"/>
                <a:cs typeface="Times New Roman" panose="02020603050405020304" pitchFamily="18" charset="0"/>
              </a:rPr>
              <a:t>ų</a:t>
            </a:r>
            <a:r>
              <a:rPr lang="lt-LT" b="1" dirty="0">
                <a:latin typeface="Times New Roman" panose="02020603050405020304" pitchFamily="18" charset="0"/>
                <a:ea typeface="Calibri" panose="020F0502020204030204" pitchFamily="34" charset="0"/>
                <a:cs typeface="Times New Roman" panose="02020603050405020304" pitchFamily="18" charset="0"/>
              </a:rPr>
              <a:t> mokyklų lietuvių kalbos ugdymosi programa </a:t>
            </a:r>
            <a:r>
              <a:rPr lang="lt-LT" sz="2800" b="1" dirty="0">
                <a:effectLst/>
                <a:latin typeface="Times New Roman" panose="02020603050405020304" pitchFamily="18" charset="0"/>
                <a:ea typeface="Calibri" panose="020F0502020204030204" pitchFamily="34" charset="0"/>
                <a:cs typeface="Times New Roman" panose="02020603050405020304" pitchFamily="18" charset="0"/>
              </a:rPr>
              <a:t>I–IV </a:t>
            </a:r>
            <a:r>
              <a:rPr lang="lt-LT" b="1" dirty="0">
                <a:latin typeface="Times New Roman" panose="02020603050405020304" pitchFamily="18" charset="0"/>
                <a:ea typeface="Calibri" panose="020F0502020204030204" pitchFamily="34" charset="0"/>
                <a:cs typeface="Times New Roman" panose="02020603050405020304" pitchFamily="18" charset="0"/>
              </a:rPr>
              <a:t>klasei</a:t>
            </a:r>
            <a:r>
              <a:rPr lang="lt-LT"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2023) (Sud. 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Marcelionien</a:t>
            </a:r>
            <a:r>
              <a:rPr lang="lt-LT" sz="2800" dirty="0">
                <a:effectLst/>
                <a:latin typeface="Times New Roman" panose="02020603050405020304" pitchFamily="18" charset="0"/>
                <a:ea typeface="Calibri" panose="020F0502020204030204" pitchFamily="34" charset="0"/>
                <a:cs typeface="Times New Roman" panose="02020603050405020304" pitchFamily="18" charset="0"/>
              </a:rPr>
              <a:t>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lt-LT"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b="1" dirty="0">
                <a:latin typeface="Times New Roman" panose="02020603050405020304" pitchFamily="18" charset="0"/>
                <a:ea typeface="Calibri" panose="020F0502020204030204" pitchFamily="34" charset="0"/>
                <a:cs typeface="Times New Roman" panose="02020603050405020304" pitchFamily="18" charset="0"/>
              </a:rPr>
              <a:t>• </a:t>
            </a:r>
            <a:r>
              <a:rPr lang="lt-LT" sz="2800" b="1" noProof="1">
                <a:effectLst/>
                <a:latin typeface="Times New Roman" panose="02020603050405020304" pitchFamily="18" charset="0"/>
                <a:ea typeface="Calibri" panose="020F0502020204030204" pitchFamily="34" charset="0"/>
                <a:cs typeface="Times New Roman" panose="02020603050405020304" pitchFamily="18" charset="0"/>
              </a:rPr>
              <a:t>Ką reikia padaryti</a:t>
            </a:r>
            <a:r>
              <a:rPr lang="lt-LT"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dirty="0">
                <a:latin typeface="Times New Roman" panose="02020603050405020304" pitchFamily="18" charset="0"/>
                <a:ea typeface="Calibri" panose="020F0502020204030204" pitchFamily="34" charset="0"/>
                <a:cs typeface="Times New Roman" panose="02020603050405020304" pitchFamily="18" charset="0"/>
              </a:rPr>
              <a:t>          Pagal atnaujintą programą papildyti lietuvių kalbos vadovėlius I –IV klasei ir išleisti antrąjį leidimą. (???)</a:t>
            </a:r>
            <a:endParaRPr lang="lt-LT"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2800" dirty="0">
                <a:latin typeface="Times New Roman" panose="02020603050405020304" pitchFamily="18" charset="0"/>
                <a:ea typeface="Calibri" panose="020F0502020204030204" pitchFamily="34" charset="0"/>
                <a:cs typeface="Times New Roman" panose="02020603050405020304" pitchFamily="18" charset="0"/>
              </a:rPr>
              <a:t>          Naujoms programoje numatytoms temoms  parengti mokymo medžiagą mokiniams ir metodinius patarimus mokytojams </a:t>
            </a:r>
            <a:r>
              <a:rPr lang="lt-LT"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(www.saltinis.lt)</a:t>
            </a:r>
            <a:endParaRPr lang="en-US" dirty="0"/>
          </a:p>
        </p:txBody>
      </p:sp>
    </p:spTree>
    <p:extLst>
      <p:ext uri="{BB962C8B-B14F-4D97-AF65-F5344CB8AC3E}">
        <p14:creationId xmlns:p14="http://schemas.microsoft.com/office/powerpoint/2010/main" val="178084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7BEB-BF18-477F-9107-03AF10BE3AFC}"/>
              </a:ext>
            </a:extLst>
          </p:cNvPr>
          <p:cNvSpPr>
            <a:spLocks noGrp="1"/>
          </p:cNvSpPr>
          <p:nvPr>
            <p:ph type="title"/>
          </p:nvPr>
        </p:nvSpPr>
        <p:spPr>
          <a:xfrm>
            <a:off x="408561" y="365126"/>
            <a:ext cx="11269493" cy="413088"/>
          </a:xfrm>
        </p:spPr>
        <p:txBody>
          <a:bodyPr>
            <a:normAutofit fontScale="90000"/>
          </a:bodyPr>
          <a:lstStyle/>
          <a:p>
            <a:r>
              <a:rPr lang="lt-LT" sz="2400" b="1" dirty="0">
                <a:latin typeface="Times New Roman" panose="02020603050405020304" pitchFamily="18" charset="0"/>
                <a:cs typeface="Times New Roman" panose="02020603050405020304" pitchFamily="18" charset="0"/>
              </a:rPr>
              <a:t>Šeštadieninių JAV lituanistinių mokyklų lietuvių kalbos ugdymo(</a:t>
            </a:r>
            <a:r>
              <a:rPr lang="lt-LT" sz="2400" b="1" dirty="0" err="1">
                <a:latin typeface="Times New Roman" panose="02020603050405020304" pitchFamily="18" charset="0"/>
                <a:cs typeface="Times New Roman" panose="02020603050405020304" pitchFamily="18" charset="0"/>
              </a:rPr>
              <a:t>si</a:t>
            </a:r>
            <a:r>
              <a:rPr lang="lt-LT" sz="2400" b="1" dirty="0">
                <a:latin typeface="Times New Roman" panose="02020603050405020304" pitchFamily="18" charset="0"/>
                <a:cs typeface="Times New Roman" panose="02020603050405020304" pitchFamily="18" charset="0"/>
              </a:rPr>
              <a:t>) programa I – IV klasei</a:t>
            </a:r>
            <a:endParaRPr lang="en-US" sz="2400" b="1" dirty="0"/>
          </a:p>
        </p:txBody>
      </p:sp>
      <p:sp>
        <p:nvSpPr>
          <p:cNvPr id="3" name="Content Placeholder 2">
            <a:extLst>
              <a:ext uri="{FF2B5EF4-FFF2-40B4-BE49-F238E27FC236}">
                <a16:creationId xmlns:a16="http://schemas.microsoft.com/office/drawing/2014/main" id="{E98E9E11-6A63-4ACA-BE95-24C004FC4D5E}"/>
              </a:ext>
            </a:extLst>
          </p:cNvPr>
          <p:cNvSpPr>
            <a:spLocks noGrp="1"/>
          </p:cNvSpPr>
          <p:nvPr>
            <p:ph idx="1"/>
          </p:nvPr>
        </p:nvSpPr>
        <p:spPr>
          <a:xfrm>
            <a:off x="838199" y="778214"/>
            <a:ext cx="11078183" cy="5714660"/>
          </a:xfrm>
        </p:spPr>
        <p:txBody>
          <a:bodyPr>
            <a:noAutofit/>
          </a:bodyPr>
          <a:lstStyle/>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Programos paskirtis.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Lietuvių kalbos ugdymo(</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si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tikslas. </a:t>
            </a: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Lietuvių kalbos ugdymo(</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si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uždaviniai.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Programos struktūra: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klausymas ir kalbėjimas;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skaitymas: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rašto pažinimas, skaitymo technika, lietuvių tautosakos ir literatūros, periodikos,</a:t>
            </a:r>
          </a:p>
          <a:p>
            <a:pPr marL="0" marR="0" indent="0">
              <a:lnSpc>
                <a:spcPct val="107000"/>
              </a:lnSpc>
              <a:spcBef>
                <a:spcPts val="0"/>
              </a:spcBef>
              <a:spcAft>
                <a:spcPts val="0"/>
              </a:spcAft>
              <a:buNone/>
            </a:pPr>
            <a:r>
              <a:rPr lang="lt-LT" sz="1800" dirty="0">
                <a:latin typeface="Times New Roman" panose="02020603050405020304" pitchFamily="18" charset="0"/>
                <a:ea typeface="Calibri" panose="020F0502020204030204" pitchFamily="34" charset="0"/>
                <a:cs typeface="Times New Roman" panose="02020603050405020304" pitchFamily="18" charset="0"/>
              </a:rPr>
              <a:t>                                                           </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vaikams skirtų interneto svetainių pažinimas, skaitytojo ugdymas;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rašymas: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lietuviškų raidžių rašymas ranka ir kompiuteriu, žodžių, sakinių tekstų rašymas,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kūrybinių vaiko galių ugdymas;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lietuvių kalbos sandaros pažinimas:</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elementarios fonetikos, morfologijos, sintaksės,</a:t>
            </a:r>
          </a:p>
          <a:p>
            <a:pPr marL="0" indent="0">
              <a:lnSpc>
                <a:spcPct val="107000"/>
              </a:lnSpc>
              <a:spcBef>
                <a:spcPts val="0"/>
              </a:spcBef>
              <a:buNone/>
            </a:pPr>
            <a:r>
              <a:rPr lang="lt-LT" sz="1800" dirty="0">
                <a:latin typeface="Times New Roman" panose="02020603050405020304" pitchFamily="18" charset="0"/>
                <a:ea typeface="Calibri" panose="020F0502020204030204" pitchFamily="34" charset="0"/>
                <a:cs typeface="Times New Roman" panose="02020603050405020304" pitchFamily="18" charset="0"/>
              </a:rPr>
              <a:t>                                                          </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teksto sandaros žinios.</a:t>
            </a:r>
            <a:endParaRPr lang="lt-LT"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lt-LT" sz="1800" dirty="0">
                <a:latin typeface="Times New Roman" panose="02020603050405020304" pitchFamily="18" charset="0"/>
                <a:ea typeface="Calibri" panose="020F0502020204030204" pitchFamily="34" charset="0"/>
                <a:cs typeface="Times New Roman" panose="02020603050405020304" pitchFamily="18" charset="0"/>
              </a:rPr>
              <a:t>•</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Pagrindinės didaktinės nuostatos.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Lietuvių kalbos ugdymo metodai.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Programos turinys (ugdomos kompetencijos):  I klasė    II klasė   III klasė   IV klasė.</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Lietuvių kalbos ugdymo(</a:t>
            </a:r>
            <a:r>
              <a:rPr lang="lt-LT" sz="1800" dirty="0" err="1">
                <a:effectLst/>
                <a:latin typeface="Times New Roman" panose="02020603050405020304" pitchFamily="18" charset="0"/>
                <a:ea typeface="Calibri" panose="020F0502020204030204" pitchFamily="34" charset="0"/>
                <a:cs typeface="Times New Roman" panose="02020603050405020304" pitchFamily="18" charset="0"/>
              </a:rPr>
              <a:t>si</a:t>
            </a: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temos: I klasė     II klasė   III klasė   IV klasė.</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Mokinių pasiekimų vertinimas: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I – II klasės mokinių apibendrinamojo vertinimo lentelė: puikiai, gerai, pakankamai, nepakankamai;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                     III – IV klasės mokinių apibendrinamojo vertinimo lentelė: puikiai, gerai, pakankamai, nepakankamai.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Mokomosios priemonės.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lt-LT" sz="1800" dirty="0">
                <a:effectLst/>
                <a:latin typeface="Times New Roman" panose="02020603050405020304" pitchFamily="18" charset="0"/>
                <a:ea typeface="Calibri" panose="020F0502020204030204" pitchFamily="34" charset="0"/>
                <a:cs typeface="Times New Roman" panose="02020603050405020304" pitchFamily="18" charset="0"/>
              </a:rPr>
              <a:t>Šaltiniai.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20000"/>
              </a:lnSpc>
              <a:buNone/>
            </a:pPr>
            <a:r>
              <a:rPr lang="lt-LT" sz="1400" dirty="0">
                <a:latin typeface="Times New Roman" panose="02020603050405020304" pitchFamily="18" charset="0"/>
                <a:cs typeface="Times New Roman" panose="02020603050405020304" pitchFamily="18" charset="0"/>
              </a:rPr>
              <a:t>                               </a:t>
            </a:r>
          </a:p>
          <a:p>
            <a:pPr marL="0" indent="0">
              <a:lnSpc>
                <a:spcPct val="120000"/>
              </a:lnSpc>
              <a:buNone/>
            </a:pPr>
            <a:endParaRPr lang="lt-LT" sz="1400" dirty="0"/>
          </a:p>
          <a:p>
            <a:pPr marL="0" indent="0">
              <a:lnSpc>
                <a:spcPct val="120000"/>
              </a:lnSpc>
              <a:buNone/>
            </a:pPr>
            <a:r>
              <a:rPr lang="lt-LT" sz="1400" dirty="0"/>
              <a:t>                      </a:t>
            </a:r>
            <a:endParaRPr lang="en-US" sz="1400" dirty="0"/>
          </a:p>
        </p:txBody>
      </p:sp>
    </p:spTree>
    <p:extLst>
      <p:ext uri="{BB962C8B-B14F-4D97-AF65-F5344CB8AC3E}">
        <p14:creationId xmlns:p14="http://schemas.microsoft.com/office/powerpoint/2010/main" val="200929159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16A0-AC7C-460B-9B29-097E1F9AC0FC}"/>
              </a:ext>
            </a:extLst>
          </p:cNvPr>
          <p:cNvSpPr>
            <a:spLocks noGrp="1"/>
          </p:cNvSpPr>
          <p:nvPr>
            <p:ph type="title"/>
          </p:nvPr>
        </p:nvSpPr>
        <p:spPr/>
        <p:txBody>
          <a:bodyPr>
            <a:normAutofit/>
          </a:bodyPr>
          <a:lstStyle/>
          <a:p>
            <a:r>
              <a:rPr lang="lt-LT" sz="2800" b="1" dirty="0">
                <a:latin typeface="Times New Roman" panose="02020603050405020304" pitchFamily="18" charset="0"/>
                <a:cs typeface="Times New Roman" panose="02020603050405020304" pitchFamily="18" charset="0"/>
              </a:rPr>
              <a:t>Svarbiausi vadovėlių komplektų bruožai</a:t>
            </a:r>
            <a:r>
              <a:rPr lang="en-US" sz="2800" b="1"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84989E1C-D283-4154-BDF9-6A97EE4E9433}"/>
              </a:ext>
            </a:extLst>
          </p:cNvPr>
          <p:cNvSpPr>
            <a:spLocks noGrp="1"/>
          </p:cNvSpPr>
          <p:nvPr>
            <p:ph idx="1"/>
          </p:nvPr>
        </p:nvSpPr>
        <p:spPr>
          <a:xfrm>
            <a:off x="838200" y="1298643"/>
            <a:ext cx="10515600" cy="4878320"/>
          </a:xfrm>
        </p:spPr>
        <p:txBody>
          <a:bodyPr>
            <a:normAutofit fontScale="92500" lnSpcReduction="20000"/>
          </a:bodyPr>
          <a:lstStyle/>
          <a:p>
            <a:r>
              <a:rPr lang="lt-LT" sz="1800" b="1" dirty="0">
                <a:latin typeface="Times New Roman" panose="02020603050405020304" pitchFamily="18" charset="0"/>
                <a:cs typeface="Times New Roman" panose="02020603050405020304" pitchFamily="18" charset="0"/>
              </a:rPr>
              <a:t>Visų kalbos ugdymo(</a:t>
            </a:r>
            <a:r>
              <a:rPr lang="lt-LT" sz="1800" b="1" dirty="0" err="1">
                <a:latin typeface="Times New Roman" panose="02020603050405020304" pitchFamily="18" charset="0"/>
                <a:cs typeface="Times New Roman" panose="02020603050405020304" pitchFamily="18" charset="0"/>
              </a:rPr>
              <a:t>si</a:t>
            </a:r>
            <a:r>
              <a:rPr lang="lt-LT" sz="1800" b="1" dirty="0">
                <a:latin typeface="Times New Roman" panose="02020603050405020304" pitchFamily="18" charset="0"/>
                <a:cs typeface="Times New Roman" panose="02020603050405020304" pitchFamily="18" charset="0"/>
              </a:rPr>
              <a:t>) sričių </a:t>
            </a:r>
            <a:r>
              <a:rPr lang="lt-LT" sz="1800" dirty="0">
                <a:latin typeface="Times New Roman" panose="02020603050405020304" pitchFamily="18" charset="0"/>
                <a:cs typeface="Times New Roman" panose="02020603050405020304" pitchFamily="18" charset="0"/>
              </a:rPr>
              <a:t>– klausymo, kalbėjimo, skaitymo, literatūros pažinimo, rašymo, kalbos sandaros pažinimo, žodyno turtinimo, kūrybiškumo ugdymo – </a:t>
            </a:r>
            <a:r>
              <a:rPr lang="lt-LT" sz="1800" b="1" dirty="0">
                <a:latin typeface="Times New Roman" panose="02020603050405020304" pitchFamily="18" charset="0"/>
                <a:cs typeface="Times New Roman" panose="02020603050405020304" pitchFamily="18" charset="0"/>
              </a:rPr>
              <a:t>integracija</a:t>
            </a:r>
            <a:r>
              <a:rPr lang="lt-LT" sz="1800" dirty="0">
                <a:latin typeface="Times New Roman" panose="02020603050405020304" pitchFamily="18" charset="0"/>
                <a:cs typeface="Times New Roman" panose="02020603050405020304" pitchFamily="18" charset="0"/>
              </a:rPr>
              <a:t> (sujungimas</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susiliejimas</a:t>
            </a:r>
            <a:r>
              <a:rPr lang="lt-LT" sz="1800" dirty="0">
                <a:latin typeface="Times New Roman" panose="02020603050405020304" pitchFamily="18" charset="0"/>
                <a:cs typeface="Times New Roman" panose="02020603050405020304" pitchFamily="18" charset="0"/>
              </a:rPr>
              <a:t>).</a:t>
            </a:r>
          </a:p>
          <a:p>
            <a:r>
              <a:rPr lang="lt-LT" sz="1800" dirty="0">
                <a:latin typeface="Times New Roman" panose="02020603050405020304" pitchFamily="18" charset="0"/>
                <a:cs typeface="Times New Roman" panose="02020603050405020304" pitchFamily="18" charset="0"/>
              </a:rPr>
              <a:t>Kalbos ugdymo(</a:t>
            </a:r>
            <a:r>
              <a:rPr lang="lt-LT" sz="1800" dirty="0" err="1">
                <a:latin typeface="Times New Roman" panose="02020603050405020304" pitchFamily="18" charset="0"/>
                <a:cs typeface="Times New Roman" panose="02020603050405020304" pitchFamily="18" charset="0"/>
              </a:rPr>
              <a:t>si</a:t>
            </a:r>
            <a:r>
              <a:rPr lang="lt-LT"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pla</a:t>
            </a:r>
            <a:r>
              <a:rPr lang="lt-LT" sz="1800" dirty="0" err="1">
                <a:latin typeface="Times New Roman" panose="02020603050405020304" pitchFamily="18" charset="0"/>
                <a:cs typeface="Times New Roman" panose="02020603050405020304" pitchFamily="18" charset="0"/>
              </a:rPr>
              <a:t>čiąja</a:t>
            </a:r>
            <a:r>
              <a:rPr lang="lt-LT" sz="1800" dirty="0">
                <a:latin typeface="Times New Roman" panose="02020603050405020304" pitchFamily="18" charset="0"/>
                <a:cs typeface="Times New Roman" panose="02020603050405020304" pitchFamily="18" charset="0"/>
              </a:rPr>
              <a:t> prasme </a:t>
            </a:r>
            <a:r>
              <a:rPr lang="lt-LT" sz="1800" b="1" dirty="0">
                <a:latin typeface="Times New Roman" panose="02020603050405020304" pitchFamily="18" charset="0"/>
                <a:cs typeface="Times New Roman" panose="02020603050405020304" pitchFamily="18" charset="0"/>
              </a:rPr>
              <a:t>integracija</a:t>
            </a:r>
            <a:r>
              <a:rPr lang="lt-LT" sz="1800" dirty="0">
                <a:latin typeface="Times New Roman" panose="02020603050405020304" pitchFamily="18" charset="0"/>
                <a:cs typeface="Times New Roman" panose="02020603050405020304" pitchFamily="18" charset="0"/>
              </a:rPr>
              <a:t> su: </a:t>
            </a:r>
          </a:p>
          <a:p>
            <a:pPr marL="0" indent="0">
              <a:buNone/>
            </a:pPr>
            <a:r>
              <a:rPr lang="lt-LT" sz="1800" dirty="0">
                <a:latin typeface="Times New Roman" panose="02020603050405020304" pitchFamily="18" charset="0"/>
                <a:cs typeface="Times New Roman" panose="02020603050405020304" pitchFamily="18" charset="0"/>
              </a:rPr>
              <a:t>                                                          vaiko gyvenimo, </a:t>
            </a:r>
            <a:r>
              <a:rPr lang="en-US" sz="1800" dirty="0">
                <a:latin typeface="Times New Roman" panose="02020603050405020304" pitchFamily="18" charset="0"/>
                <a:cs typeface="Times New Roman" panose="02020603050405020304" pitchFamily="18" charset="0"/>
              </a:rPr>
              <a:t>jo</a:t>
            </a:r>
            <a:r>
              <a:rPr lang="lt-LT" sz="1800" dirty="0">
                <a:latin typeface="Times New Roman" panose="02020603050405020304" pitchFamily="18" charset="0"/>
                <a:cs typeface="Times New Roman" panose="02020603050405020304" pitchFamily="18" charset="0"/>
              </a:rPr>
              <a:t> aplinkos pažinimu,</a:t>
            </a:r>
          </a:p>
          <a:p>
            <a:pPr marL="0" indent="0">
              <a:lnSpc>
                <a:spcPct val="100000"/>
              </a:lnSpc>
              <a:buNone/>
            </a:pPr>
            <a:r>
              <a:rPr lang="lt-LT" sz="1800" dirty="0">
                <a:latin typeface="Times New Roman" panose="02020603050405020304" pitchFamily="18" charset="0"/>
                <a:cs typeface="Times New Roman" panose="02020603050405020304" pitchFamily="18" charset="0"/>
              </a:rPr>
              <a:t>                                                          svarbiausiais Lietuvos istorijos faktais, </a:t>
            </a: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                                                          </a:t>
            </a:r>
            <a:r>
              <a:rPr lang="lt-LT" sz="1800" dirty="0">
                <a:latin typeface="Times New Roman" panose="02020603050405020304" pitchFamily="18" charset="0"/>
                <a:cs typeface="Times New Roman" panose="02020603050405020304" pitchFamily="18" charset="0"/>
              </a:rPr>
              <a:t>vaiko amžiui suprantamais lietuvių etnografijos bruožais,</a:t>
            </a:r>
          </a:p>
          <a:p>
            <a:pPr marL="0" indent="0">
              <a:buNone/>
            </a:pPr>
            <a:r>
              <a:rPr lang="lt-LT" sz="1800" dirty="0">
                <a:latin typeface="Times New Roman" panose="02020603050405020304" pitchFamily="18" charset="0"/>
                <a:cs typeface="Times New Roman" panose="02020603050405020304" pitchFamily="18" charset="0"/>
              </a:rPr>
              <a:t>                                                          vaikui įdomiausiais Lietuvos gamtos, geografijos objektais,</a:t>
            </a:r>
          </a:p>
          <a:p>
            <a:pPr marL="0" indent="0">
              <a:buNone/>
            </a:pPr>
            <a:r>
              <a:rPr lang="lt-LT" sz="1800" dirty="0">
                <a:latin typeface="Times New Roman" panose="02020603050405020304" pitchFamily="18" charset="0"/>
                <a:cs typeface="Times New Roman" panose="02020603050405020304" pitchFamily="18" charset="0"/>
              </a:rPr>
              <a:t>                                                          svarbiausiomis katalikų religijos šventėmis,</a:t>
            </a:r>
          </a:p>
          <a:p>
            <a:pPr marL="0" indent="0">
              <a:buNone/>
            </a:pPr>
            <a:r>
              <a:rPr lang="lt-LT" sz="1800" dirty="0">
                <a:latin typeface="Times New Roman" panose="02020603050405020304" pitchFamily="18" charset="0"/>
                <a:cs typeface="Times New Roman" panose="02020603050405020304" pitchFamily="18" charset="0"/>
              </a:rPr>
              <a:t>                                                          populiariausiomis tautos, bendruomenės ir šeimos šventėmis,</a:t>
            </a:r>
          </a:p>
          <a:p>
            <a:pPr marL="0" indent="0">
              <a:buNone/>
            </a:pPr>
            <a:r>
              <a:rPr lang="lt-LT" sz="1800" dirty="0">
                <a:latin typeface="Times New Roman" panose="02020603050405020304" pitchFamily="18" charset="0"/>
                <a:cs typeface="Times New Roman" panose="02020603050405020304" pitchFamily="18" charset="0"/>
              </a:rPr>
              <a:t>                                                          svarbiausiomis JAV valstybinėmis šventėmis,</a:t>
            </a:r>
          </a:p>
          <a:p>
            <a:pPr marL="0" indent="0">
              <a:buNone/>
            </a:pPr>
            <a:r>
              <a:rPr lang="lt-LT" sz="1800" dirty="0">
                <a:latin typeface="Times New Roman" panose="02020603050405020304" pitchFamily="18" charset="0"/>
                <a:cs typeface="Times New Roman" panose="02020603050405020304" pitchFamily="18" charset="0"/>
              </a:rPr>
              <a:t>                                                          svarbiausiais šiandieninio gyvenimo įvykiais.</a:t>
            </a:r>
          </a:p>
          <a:p>
            <a:r>
              <a:rPr lang="lt-LT" sz="1800" dirty="0">
                <a:latin typeface="Times New Roman" panose="02020603050405020304" pitchFamily="18" charset="0"/>
                <a:cs typeface="Times New Roman" panose="02020603050405020304" pitchFamily="18" charset="0"/>
              </a:rPr>
              <a:t>Vadovėlių ir pratybų sąsiuvinių medžiaga diferencijuota, todėl su jais gali dirbti skirtingų gebėjimų, įvairių kalbos mokėjimo lygių mokiniai. </a:t>
            </a:r>
          </a:p>
          <a:p>
            <a:r>
              <a:rPr lang="lt-LT" sz="1800" dirty="0">
                <a:latin typeface="Times New Roman" panose="02020603050405020304" pitchFamily="18" charset="0"/>
                <a:cs typeface="Times New Roman" panose="02020603050405020304" pitchFamily="18" charset="0"/>
              </a:rPr>
              <a:t>Į ugdymo procesą įtraukiami tėvai, kiti šeimos nariai: atliekant namų darbų užduotis dažnai siūloma į talką kviestis namiškius.</a:t>
            </a:r>
          </a:p>
          <a:p>
            <a:r>
              <a:rPr lang="lt-LT" sz="1800" dirty="0">
                <a:latin typeface="Times New Roman" panose="02020603050405020304" pitchFamily="18" charset="0"/>
                <a:cs typeface="Times New Roman" panose="02020603050405020304" pitchFamily="18" charset="0"/>
              </a:rPr>
              <a:t>Išmoktos temos apibendrinamos, mokiniai skatinami įsivertinti, III ir IV klasėje pateikiama testų, kuriuos mokiniai gali atlikti savarankiškai ir patys save įvertinti.</a:t>
            </a:r>
          </a:p>
          <a:p>
            <a:endParaRPr lang="lt-LT" sz="1800" dirty="0">
              <a:latin typeface="Times New Roman" panose="02020603050405020304" pitchFamily="18" charset="0"/>
              <a:cs typeface="Times New Roman" panose="02020603050405020304" pitchFamily="18" charset="0"/>
            </a:endParaRPr>
          </a:p>
          <a:p>
            <a:endParaRPr lang="lt-LT" sz="1800" dirty="0">
              <a:latin typeface="Times New Roman" panose="02020603050405020304" pitchFamily="18" charset="0"/>
              <a:cs typeface="Times New Roman" panose="02020603050405020304" pitchFamily="18" charset="0"/>
            </a:endParaRPr>
          </a:p>
          <a:p>
            <a:endParaRPr lang="lt-LT" sz="1800" dirty="0">
              <a:latin typeface="Times New Roman" panose="02020603050405020304" pitchFamily="18" charset="0"/>
              <a:cs typeface="Times New Roman" panose="02020603050405020304" pitchFamily="18" charset="0"/>
            </a:endParaRPr>
          </a:p>
          <a:p>
            <a:endParaRPr lang="lt-LT"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922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7B0A-17C1-445F-9212-225A0C6E8A10}"/>
              </a:ext>
            </a:extLst>
          </p:cNvPr>
          <p:cNvSpPr>
            <a:spLocks noGrp="1"/>
          </p:cNvSpPr>
          <p:nvPr>
            <p:ph type="title"/>
          </p:nvPr>
        </p:nvSpPr>
        <p:spPr>
          <a:xfrm>
            <a:off x="838200" y="450005"/>
            <a:ext cx="10515600" cy="870626"/>
          </a:xfrm>
        </p:spPr>
        <p:txBody>
          <a:bodyPr>
            <a:normAutofit/>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ugdymosi </a:t>
            </a:r>
            <a:r>
              <a:rPr lang="en-US" sz="2400" b="1" dirty="0" err="1">
                <a:latin typeface="Times New Roman" panose="02020603050405020304" pitchFamily="18" charset="0"/>
                <a:cs typeface="Times New Roman" panose="02020603050405020304" pitchFamily="18" charset="0"/>
              </a:rPr>
              <a:t>sri</a:t>
            </a:r>
            <a:r>
              <a:rPr lang="lt-LT" sz="2400" b="1" dirty="0" err="1">
                <a:latin typeface="Times New Roman" panose="02020603050405020304" pitchFamily="18" charset="0"/>
                <a:cs typeface="Times New Roman" panose="02020603050405020304" pitchFamily="18" charset="0"/>
              </a:rPr>
              <a:t>čių</a:t>
            </a:r>
            <a:r>
              <a:rPr lang="lt-LT" sz="2400" b="1" dirty="0">
                <a:latin typeface="Times New Roman" panose="02020603050405020304" pitchFamily="18" charset="0"/>
                <a:cs typeface="Times New Roman" panose="02020603050405020304" pitchFamily="18" charset="0"/>
              </a:rPr>
              <a:t> integracija</a:t>
            </a:r>
            <a:endParaRPr lang="en-US" sz="2400" b="1" dirty="0">
              <a:latin typeface="Times New Roman" panose="02020603050405020304" pitchFamily="18" charset="0"/>
              <a:cs typeface="Times New Roman" panose="02020603050405020304" pitchFamily="18" charset="0"/>
            </a:endParaRPr>
          </a:p>
        </p:txBody>
      </p:sp>
      <p:pic>
        <p:nvPicPr>
          <p:cNvPr id="4" name="Content Placeholder 3" descr="Text, letter&#10;&#10;Description automatically generated">
            <a:extLst>
              <a:ext uri="{FF2B5EF4-FFF2-40B4-BE49-F238E27FC236}">
                <a16:creationId xmlns:a16="http://schemas.microsoft.com/office/drawing/2014/main" id="{26018D4B-8AEF-4D57-8EBD-5055A4B940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0313" y="1240273"/>
            <a:ext cx="5087917" cy="5167722"/>
          </a:xfrm>
        </p:spPr>
      </p:pic>
      <p:pic>
        <p:nvPicPr>
          <p:cNvPr id="6" name="Picture 5" descr="Text&#10;&#10;Description automatically generated">
            <a:extLst>
              <a:ext uri="{FF2B5EF4-FFF2-40B4-BE49-F238E27FC236}">
                <a16:creationId xmlns:a16="http://schemas.microsoft.com/office/drawing/2014/main" id="{D3AA2467-E218-44FD-B9B1-7B2A4B0F7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57782" y="1429650"/>
            <a:ext cx="5167721" cy="4949687"/>
          </a:xfrm>
          <a:prstGeom prst="rect">
            <a:avLst/>
          </a:prstGeom>
        </p:spPr>
      </p:pic>
    </p:spTree>
    <p:extLst>
      <p:ext uri="{BB962C8B-B14F-4D97-AF65-F5344CB8AC3E}">
        <p14:creationId xmlns:p14="http://schemas.microsoft.com/office/powerpoint/2010/main" val="276062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D6FC-F499-4362-8F17-E85F22B5967E}"/>
              </a:ext>
            </a:extLst>
          </p:cNvPr>
          <p:cNvSpPr>
            <a:spLocks noGrp="1"/>
          </p:cNvSpPr>
          <p:nvPr>
            <p:ph type="title"/>
          </p:nvPr>
        </p:nvSpPr>
        <p:spPr>
          <a:xfrm>
            <a:off x="838200" y="365125"/>
            <a:ext cx="10515600" cy="690326"/>
          </a:xfrm>
        </p:spPr>
        <p:txBody>
          <a:bodyPr>
            <a:normAutofit/>
          </a:bodyPr>
          <a:lstStyle/>
          <a:p>
            <a:r>
              <a:rPr lang="lt-LT" sz="2400" dirty="0">
                <a:latin typeface="Times New Roman" panose="02020603050405020304" pitchFamily="18" charset="0"/>
                <a:cs typeface="Times New Roman" panose="02020603050405020304" pitchFamily="18" charset="0"/>
              </a:rPr>
              <a:t>Pavyzdžiai: </a:t>
            </a:r>
            <a:r>
              <a:rPr lang="lt-LT" sz="2400" b="1" dirty="0">
                <a:latin typeface="Times New Roman" panose="02020603050405020304" pitchFamily="18" charset="0"/>
                <a:cs typeface="Times New Roman" panose="02020603050405020304" pitchFamily="18" charset="0"/>
              </a:rPr>
              <a:t>kalbos ugdymosi </a:t>
            </a:r>
            <a:r>
              <a:rPr lang="en-US" sz="2400" b="1" dirty="0" err="1">
                <a:latin typeface="Times New Roman" panose="02020603050405020304" pitchFamily="18" charset="0"/>
                <a:cs typeface="Times New Roman" panose="02020603050405020304" pitchFamily="18" charset="0"/>
              </a:rPr>
              <a:t>sri</a:t>
            </a:r>
            <a:r>
              <a:rPr lang="lt-LT" sz="2400" b="1" dirty="0" err="1">
                <a:latin typeface="Times New Roman" panose="02020603050405020304" pitchFamily="18" charset="0"/>
                <a:cs typeface="Times New Roman" panose="02020603050405020304" pitchFamily="18" charset="0"/>
              </a:rPr>
              <a:t>čių</a:t>
            </a:r>
            <a:r>
              <a:rPr lang="lt-LT" sz="2400" b="1" dirty="0">
                <a:latin typeface="Times New Roman" panose="02020603050405020304" pitchFamily="18" charset="0"/>
                <a:cs typeface="Times New Roman" panose="02020603050405020304" pitchFamily="18" charset="0"/>
              </a:rPr>
              <a:t> integracija</a:t>
            </a:r>
            <a:endParaRPr lang="en-US" sz="2400" dirty="0"/>
          </a:p>
        </p:txBody>
      </p:sp>
      <p:pic>
        <p:nvPicPr>
          <p:cNvPr id="5" name="Content Placeholder 4" descr="Text&#10;&#10;Description automatically generated">
            <a:extLst>
              <a:ext uri="{FF2B5EF4-FFF2-40B4-BE49-F238E27FC236}">
                <a16:creationId xmlns:a16="http://schemas.microsoft.com/office/drawing/2014/main" id="{8E55D26B-E935-458B-B8D8-7CA62764C1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5703173" y="1122270"/>
            <a:ext cx="5556434" cy="5184775"/>
          </a:xfrm>
        </p:spPr>
      </p:pic>
      <p:pic>
        <p:nvPicPr>
          <p:cNvPr id="7" name="Picture 6" descr="Text&#10;&#10;Description automatically generated">
            <a:extLst>
              <a:ext uri="{FF2B5EF4-FFF2-40B4-BE49-F238E27FC236}">
                <a16:creationId xmlns:a16="http://schemas.microsoft.com/office/drawing/2014/main" id="{D81A32D9-A386-4372-9184-C49E82DB5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6651" y="1435284"/>
            <a:ext cx="5556435" cy="4558748"/>
          </a:xfrm>
          <a:prstGeom prst="rect">
            <a:avLst/>
          </a:prstGeom>
        </p:spPr>
      </p:pic>
    </p:spTree>
    <p:extLst>
      <p:ext uri="{BB962C8B-B14F-4D97-AF65-F5344CB8AC3E}">
        <p14:creationId xmlns:p14="http://schemas.microsoft.com/office/powerpoint/2010/main" val="719435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2325</Words>
  <Application>Microsoft Office PowerPoint</Application>
  <PresentationFormat>Widescreen</PresentationFormat>
  <Paragraphs>192</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Liberation Serif</vt:lpstr>
      <vt:lpstr>Times New Roman</vt:lpstr>
      <vt:lpstr>Office Theme</vt:lpstr>
      <vt:lpstr>LIETUVIŲ KALBOS PROGRAMA IR VADOVĖLIAI  JAV LITUANISTINĖS MOKYKLOS  I – IV KLASEI  Elena Marcelionienė  Vilnius 2023 m. kovo 17 d.</vt:lpstr>
      <vt:lpstr>                KAS BUVO IKI VADOVĖLIŲ? </vt:lpstr>
      <vt:lpstr>2015–2022 m. JAV Čikagoje išleisti lietuvių kalbos vadovėlių komplektai  šeštadieninių  lituanistinių mokyklų I – IV klasei. Autorė E. Marcelionienė</vt:lpstr>
      <vt:lpstr>PowerPoint Presentation</vt:lpstr>
      <vt:lpstr> KAS YRA PADARYTA  2023 m. IR KĄ DAR REIKIA PADARYTI?  </vt:lpstr>
      <vt:lpstr>Šeštadieninių JAV lituanistinių mokyklų lietuvių kalbos ugdymo(si) programa I – IV klasei</vt:lpstr>
      <vt:lpstr>Svarbiausi vadovėlių komplektų bruožai:</vt:lpstr>
      <vt:lpstr>Pavyzdžiai: kalbos ugdymosi sričių integracija</vt:lpstr>
      <vt:lpstr>Pavyzdžiai: kalbos ugdymosi sričių integracija</vt:lpstr>
      <vt:lpstr>Pavyzdžiai: kalbos ugdymosi sričių integracija</vt:lpstr>
      <vt:lpstr>Pavyzdžiai: kalbos ugdymosi ir vaiko gyvenimo, šeimos, aplinkos pažinimo integracija</vt:lpstr>
      <vt:lpstr>Pavyzdžiai: kalbos ugdymosi ir vaiko gyvenimo, šeimos, aplinkos pažinimo integracija</vt:lpstr>
      <vt:lpstr>Pavyzdžiai: kalbos ugdymosi ir vaiko gyvenimo, šeimos, aplinkos pažinimo integracija</vt:lpstr>
      <vt:lpstr>Pavyzdžiai: kalbos ugdymosi ir vaiko gyvenimo, šeimos, aplinkos pažinimo integracija</vt:lpstr>
      <vt:lpstr>Pavyzdžiai: kalbos ugdymas  ir Lietuvos istorijos, etnografijos elementai</vt:lpstr>
      <vt:lpstr>Pavyzdžiai: kalbos ugdymas  ir Lietuvos istorijos, etnografijos elementai</vt:lpstr>
      <vt:lpstr>Pavyzdžiai: kalbos ugdymas ir Lietuvos istorijos, etnografijos elementai:</vt:lpstr>
      <vt:lpstr>Pavyzdžiai: kalbos ugdymas ir Lietuvos istorijos, etnografijos elementai:</vt:lpstr>
      <vt:lpstr>Pavyzdžiai: kalbos ugdymas ir Lietuvos bei JAV etnografijos elementai</vt:lpstr>
      <vt:lpstr>Pavyzdžiai: kalbos ugdymas ir Lietuvos geografijos, gamtos elementai:</vt:lpstr>
      <vt:lpstr>Pavyzdžiai: kalbos ugdymas ir Lietuvos geografijos, gamtos elementai:</vt:lpstr>
      <vt:lpstr>Pavyzdžiai: kalbos ugdymas ir katalikų šventės</vt:lpstr>
      <vt:lpstr>Pavyzdžiai: kalbos ugdymas ir šiandieninis gyvenimas</vt:lpstr>
      <vt:lpstr>Pavyzdžiai: kalbos ugdymas ir šiandieninis gyvenimas</vt:lpstr>
      <vt:lpstr>METODINIAI PATARIMAI, KAIP NAUDOTIS VADOVĖLIO KOMPLEKTU (ištrauka) </vt:lpstr>
      <vt:lpstr>METODINIAI PATARIMAI, KAIP NAUDOTIS VADOVĖLIO KOMPLEKTU Teminis planas (ištrauka) </vt:lpstr>
      <vt:lpstr>METODINIAI PATARIMAI, KAIP NAUDOTIS VADOVĖLIO KOMPLEKTU. Metodiniai paaiškinimai (ištrauka)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LIETUVIŲ KALBOS VADOVĖLIAI  LITUANISTINĖS MOKYKLOS I – IV KLASEI</dc:title>
  <dc:creator>Elena</dc:creator>
  <cp:lastModifiedBy>Elena</cp:lastModifiedBy>
  <cp:revision>64</cp:revision>
  <dcterms:created xsi:type="dcterms:W3CDTF">2023-03-12T15:40:29Z</dcterms:created>
  <dcterms:modified xsi:type="dcterms:W3CDTF">2023-03-16T14:06:59Z</dcterms:modified>
</cp:coreProperties>
</file>